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3" r:id="rId1"/>
  </p:sldMasterIdLst>
  <p:notesMasterIdLst>
    <p:notesMasterId r:id="rId21"/>
  </p:notesMasterIdLst>
  <p:handoutMasterIdLst>
    <p:handoutMasterId r:id="rId22"/>
  </p:handoutMasterIdLst>
  <p:sldIdLst>
    <p:sldId id="676" r:id="rId2"/>
    <p:sldId id="694" r:id="rId3"/>
    <p:sldId id="696" r:id="rId4"/>
    <p:sldId id="678" r:id="rId5"/>
    <p:sldId id="679" r:id="rId6"/>
    <p:sldId id="680" r:id="rId7"/>
    <p:sldId id="703" r:id="rId8"/>
    <p:sldId id="690" r:id="rId9"/>
    <p:sldId id="686" r:id="rId10"/>
    <p:sldId id="691" r:id="rId11"/>
    <p:sldId id="692" r:id="rId12"/>
    <p:sldId id="702" r:id="rId13"/>
    <p:sldId id="698" r:id="rId14"/>
    <p:sldId id="699" r:id="rId15"/>
    <p:sldId id="700" r:id="rId16"/>
    <p:sldId id="701" r:id="rId17"/>
    <p:sldId id="688" r:id="rId18"/>
    <p:sldId id="685" r:id="rId19"/>
    <p:sldId id="695" r:id="rId20"/>
  </p:sldIdLst>
  <p:sldSz cx="9144000" cy="6858000" type="screen4x3"/>
  <p:notesSz cx="6797675" cy="9926638"/>
  <p:defaultTextStyle>
    <a:defPPr>
      <a:defRPr lang="en-GB"/>
    </a:defPPr>
    <a:lvl1pPr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1pPr>
    <a:lvl2pPr marL="4572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2pPr>
    <a:lvl3pPr marL="9144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3pPr>
    <a:lvl4pPr marL="13716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4pPr>
    <a:lvl5pPr marL="1828800" algn="ctr" defTabSz="449263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34" charset="0"/>
      <a:defRPr kern="1200">
        <a:solidFill>
          <a:schemeClr val="bg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4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7575"/>
    <a:srgbClr val="F7AFAF"/>
    <a:srgbClr val="CC6600"/>
    <a:srgbClr val="FFFFCC"/>
    <a:srgbClr val="FFFF99"/>
    <a:srgbClr val="CCECFF"/>
    <a:srgbClr val="FFCCCC"/>
    <a:srgbClr val="FFDF9F"/>
    <a:srgbClr val="FFC000"/>
    <a:srgbClr val="F5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9" autoAdjust="0"/>
    <p:restoredTop sz="95768" autoAdjust="0"/>
  </p:normalViewPr>
  <p:slideViewPr>
    <p:cSldViewPr>
      <p:cViewPr varScale="1">
        <p:scale>
          <a:sx n="83" d="100"/>
          <a:sy n="83" d="100"/>
        </p:scale>
        <p:origin x="1824" y="82"/>
      </p:cViewPr>
      <p:guideLst>
        <p:guide orient="horz" pos="4319"/>
        <p:guide/>
      </p:guideLst>
    </p:cSldViewPr>
  </p:slideViewPr>
  <p:outlineViewPr>
    <p:cViewPr varScale="1">
      <p:scale>
        <a:sx n="170" d="200"/>
        <a:sy n="170" d="200"/>
      </p:scale>
      <p:origin x="10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20" y="-102"/>
      </p:cViewPr>
      <p:guideLst>
        <p:guide orient="horz" pos="2874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600" noProof="0" dirty="0" smtClean="0"/>
              <a:t>Messpunkte für Verhältnis Fläche</a:t>
            </a:r>
            <a:r>
              <a:rPr lang="de-DE" sz="1600" baseline="0" noProof="0" dirty="0" smtClean="0"/>
              <a:t> – Distanz</a:t>
            </a:r>
            <a:r>
              <a:rPr lang="de-DE" sz="1600" noProof="0" dirty="0" smtClean="0"/>
              <a:t> </a:t>
            </a:r>
            <a:endParaRPr lang="de-DE" sz="1600" noProof="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2936064361403701"/>
          <c:y val="0.12867080425407301"/>
          <c:w val="0.80659335427715395"/>
          <c:h val="0.74499222308632396"/>
        </c:manualLayout>
      </c:layout>
      <c:scatterChart>
        <c:scatterStyle val="lineMarker"/>
        <c:varyColors val="0"/>
        <c:ser>
          <c:idx val="0"/>
          <c:order val="0"/>
          <c:tx>
            <c:strRef>
              <c:f>Tabelle1!$A$1</c:f>
              <c:strCache>
                <c:ptCount val="1"/>
                <c:pt idx="0">
                  <c:v>Fläche in pixel^2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8"/>
            <c:spPr>
              <a:noFill/>
              <a:ln w="222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wer"/>
            <c:forward val="1"/>
            <c:dispRSqr val="0"/>
            <c:dispEq val="0"/>
          </c:trendline>
          <c:xVal>
            <c:numRef>
              <c:f>Tabelle1!$A$2:$A$10</c:f>
              <c:numCache>
                <c:formatCode>General</c:formatCode>
                <c:ptCount val="9"/>
                <c:pt idx="0">
                  <c:v>115865</c:v>
                </c:pt>
                <c:pt idx="1">
                  <c:v>45506</c:v>
                </c:pt>
                <c:pt idx="2">
                  <c:v>25177</c:v>
                </c:pt>
                <c:pt idx="3">
                  <c:v>15557</c:v>
                </c:pt>
                <c:pt idx="4">
                  <c:v>10407</c:v>
                </c:pt>
                <c:pt idx="5">
                  <c:v>8064</c:v>
                </c:pt>
                <c:pt idx="6">
                  <c:v>5884</c:v>
                </c:pt>
                <c:pt idx="7">
                  <c:v>4672</c:v>
                </c:pt>
                <c:pt idx="8">
                  <c:v>3906</c:v>
                </c:pt>
              </c:numCache>
            </c:numRef>
          </c:xVal>
          <c:yVal>
            <c:numRef>
              <c:f>Tabelle1!$B$2:$B$10</c:f>
              <c:numCache>
                <c:formatCode>General</c:formatCode>
                <c:ptCount val="9"/>
                <c:pt idx="0">
                  <c:v>0.21</c:v>
                </c:pt>
                <c:pt idx="1">
                  <c:v>0.42</c:v>
                </c:pt>
                <c:pt idx="2">
                  <c:v>0.63</c:v>
                </c:pt>
                <c:pt idx="3">
                  <c:v>0.84</c:v>
                </c:pt>
                <c:pt idx="4">
                  <c:v>1.05</c:v>
                </c:pt>
                <c:pt idx="5">
                  <c:v>1.26</c:v>
                </c:pt>
                <c:pt idx="6">
                  <c:v>1.47</c:v>
                </c:pt>
                <c:pt idx="7">
                  <c:v>1.68</c:v>
                </c:pt>
                <c:pt idx="8">
                  <c:v>1.89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B7-4221-B4A7-1F4F7BFF1D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6529120"/>
        <c:axId val="-2110208320"/>
      </c:scatterChart>
      <c:valAx>
        <c:axId val="-2116529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smtClean="0"/>
                  <a:t>Schildfläche in pixel</a:t>
                </a:r>
                <a:r>
                  <a:rPr lang="de-DE" baseline="30000" dirty="0" smtClean="0"/>
                  <a:t>2</a:t>
                </a:r>
                <a:endParaRPr lang="de-DE" baseline="30000" dirty="0"/>
              </a:p>
            </c:rich>
          </c:tx>
          <c:layout>
            <c:manualLayout>
              <c:xMode val="edge"/>
              <c:yMode val="edge"/>
              <c:x val="0.39060622569230102"/>
              <c:y val="0.941333033703325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10208320"/>
        <c:crosses val="autoZero"/>
        <c:crossBetween val="midCat"/>
      </c:valAx>
      <c:valAx>
        <c:axId val="-21102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smtClean="0"/>
                  <a:t>Distanz zum Schild in Meter</a:t>
                </a:r>
                <a:endParaRPr lang="de-DE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16529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5" y="2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5" y="9429198"/>
            <a:ext cx="2945659" cy="495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864" tIns="45432" rIns="90864" bIns="45432" numCol="1" anchor="b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1EC7983B-75C3-4741-8AD0-E1E0878B8A5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32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 noChangeArrowheads="1"/>
          </p:cNvSpPr>
          <p:nvPr/>
        </p:nvSpPr>
        <p:spPr bwMode="auto">
          <a:xfrm>
            <a:off x="1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042" y="391304"/>
            <a:ext cx="926812" cy="45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7253" y="9427617"/>
            <a:ext cx="1603433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November 19, 2007</a:t>
            </a:r>
          </a:p>
        </p:txBody>
      </p:sp>
      <p:sp>
        <p:nvSpPr>
          <p:cNvPr id="614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8400" y="1003300"/>
            <a:ext cx="4440238" cy="33321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188828" y="4651232"/>
            <a:ext cx="6418453" cy="464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dirty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792259" y="9427617"/>
            <a:ext cx="4067590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ts val="1341"/>
              </a:lnSpc>
              <a:buFont typeface="Stafford" pitchFamily="2" charset="0"/>
              <a:buNone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861423" y="9427617"/>
            <a:ext cx="933106" cy="49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14" tIns="47578" rIns="95514" bIns="47578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41"/>
              </a:lnSpc>
              <a:buFont typeface="Stafford" pitchFamily="2" charset="0"/>
              <a:buNone/>
              <a:tabLst>
                <a:tab pos="719339" algn="l"/>
              </a:tabLst>
              <a:defRPr sz="1100">
                <a:solidFill>
                  <a:srgbClr val="000000"/>
                </a:solidFill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en-GB"/>
              <a:t>|  </a:t>
            </a:r>
            <a:fld id="{92C156F3-6C7D-4C62-B24F-CEC35145830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188826" y="419819"/>
            <a:ext cx="5356316" cy="42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12686" tIns="0" rIns="0" bIns="0" anchor="ctr"/>
          <a:lstStyle/>
          <a:p>
            <a:pPr algn="l">
              <a:lnSpc>
                <a:spcPts val="1341"/>
              </a:lnSpc>
              <a:buFont typeface="Stafford" pitchFamily="2" charset="0"/>
              <a:buNone/>
              <a:tabLst>
                <a:tab pos="0" algn="l"/>
                <a:tab pos="908639" algn="l"/>
                <a:tab pos="1817279" algn="l"/>
                <a:tab pos="2725918" algn="l"/>
                <a:tab pos="3634557" algn="l"/>
                <a:tab pos="4543196" algn="l"/>
                <a:tab pos="5451836" algn="l"/>
                <a:tab pos="6360475" algn="l"/>
                <a:tab pos="7269114" algn="l"/>
                <a:tab pos="8177754" algn="l"/>
                <a:tab pos="9086393" algn="l"/>
                <a:tab pos="9995032" algn="l"/>
              </a:tabLst>
            </a:pPr>
            <a:endParaRPr lang="de-DE" sz="1100" b="1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188824" y="194858"/>
            <a:ext cx="6421601" cy="156836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864" tIns="45432" rIns="90864" bIns="45432" anchor="ctr"/>
          <a:lstStyle/>
          <a:p>
            <a:endParaRPr lang="de-DE"/>
          </a:p>
        </p:txBody>
      </p:sp>
      <p:sp>
        <p:nvSpPr>
          <p:cNvPr id="6155" name="Line 10"/>
          <p:cNvSpPr>
            <a:spLocks noChangeShapeType="1"/>
          </p:cNvSpPr>
          <p:nvPr/>
        </p:nvSpPr>
        <p:spPr bwMode="auto">
          <a:xfrm>
            <a:off x="188824" y="391302"/>
            <a:ext cx="6421601" cy="1583"/>
          </a:xfrm>
          <a:prstGeom prst="line">
            <a:avLst/>
          </a:prstGeom>
          <a:noFill/>
          <a:ln w="151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6" name="Line 11"/>
          <p:cNvSpPr>
            <a:spLocks noChangeShapeType="1"/>
          </p:cNvSpPr>
          <p:nvPr/>
        </p:nvSpPr>
        <p:spPr bwMode="auto">
          <a:xfrm>
            <a:off x="188824" y="849136"/>
            <a:ext cx="6421601" cy="1584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7" name="Line 12"/>
          <p:cNvSpPr>
            <a:spLocks noChangeShapeType="1"/>
          </p:cNvSpPr>
          <p:nvPr/>
        </p:nvSpPr>
        <p:spPr bwMode="auto">
          <a:xfrm>
            <a:off x="188824" y="9427616"/>
            <a:ext cx="6421601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  <p:sp>
        <p:nvSpPr>
          <p:cNvPr id="6158" name="Line 13"/>
          <p:cNvSpPr>
            <a:spLocks noChangeShapeType="1"/>
          </p:cNvSpPr>
          <p:nvPr/>
        </p:nvSpPr>
        <p:spPr bwMode="auto">
          <a:xfrm>
            <a:off x="187251" y="4453207"/>
            <a:ext cx="6421600" cy="1583"/>
          </a:xfrm>
          <a:prstGeom prst="line">
            <a:avLst/>
          </a:prstGeom>
          <a:noFill/>
          <a:ln w="7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864" tIns="45432" rIns="90864" bIns="45432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39719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400" b="1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November 19, 2007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ftr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  <a:tab pos="1438679" algn="l"/>
                <a:tab pos="2158018" algn="l"/>
                <a:tab pos="2877358" algn="l"/>
                <a:tab pos="3596697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38269" indent="-28395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3579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590119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44438" indent="-227160" eaLnBrk="0" hangingPunct="0"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49875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53078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0739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61717" indent="-227160" algn="ctr" defTabSz="44643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tabLst>
                <a:tab pos="719339" algn="l"/>
              </a:tabLst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rgbClr val="000000"/>
                </a:solidFill>
                <a:latin typeface="Stafford" pitchFamily="2" charset="0"/>
              </a:rPr>
              <a:t>|  </a:t>
            </a:r>
            <a:fld id="{182A058B-C42E-403D-AC0C-8E31B078BE7A}" type="slidenum">
              <a:rPr lang="en-GB" smtClean="0">
                <a:solidFill>
                  <a:srgbClr val="000000"/>
                </a:solidFill>
                <a:latin typeface="Stafford" pitchFamily="2" charset="0"/>
              </a:rPr>
              <a:pPr eaLnBrk="1" hangingPunct="1"/>
              <a:t>1</a:t>
            </a:fld>
            <a:endParaRPr lang="en-GB" dirty="0" smtClean="0">
              <a:solidFill>
                <a:srgbClr val="000000"/>
              </a:solidFill>
              <a:latin typeface="Stafford" pitchFamily="2" charset="0"/>
            </a:endParaRPr>
          </a:p>
        </p:txBody>
      </p:sp>
      <p:sp>
        <p:nvSpPr>
          <p:cNvPr id="71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1004888"/>
            <a:ext cx="4440238" cy="3330575"/>
          </a:xfrm>
          <a:ln/>
        </p:spPr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827" y="4649648"/>
            <a:ext cx="6418453" cy="4648061"/>
          </a:xfrm>
          <a:noFill/>
        </p:spPr>
        <p:txBody>
          <a:bodyPr/>
          <a:lstStyle/>
          <a:p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926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993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234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1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02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103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40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923925"/>
            <a:ext cx="4095750" cy="30718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5B079B-E513-489A-8A1B-D7C78493EA86}" type="datetime4">
              <a:rPr lang="de-DE" smtClean="0"/>
              <a:pPr/>
              <a:t>10. März 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| 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 </a:t>
            </a:r>
            <a:fld id="{C36AA9A4-5D0B-4134-89A6-D8B9DAA4F25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13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0825" y="368300"/>
            <a:ext cx="8642350" cy="2089150"/>
          </a:xfrm>
          <a:prstGeom prst="rect">
            <a:avLst/>
          </a:prstGeom>
          <a:solidFill>
            <a:srgbClr val="005A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50825" y="36036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50825" y="2457450"/>
            <a:ext cx="8640763" cy="793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250825" y="6642100"/>
            <a:ext cx="7559675" cy="21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dirty="0" smtClean="0">
                <a:solidFill>
                  <a:schemeClr val="folHlink"/>
                </a:solidFill>
              </a:rPr>
              <a:t>© author(s) of these slides including research results from the TU Darmstadt; otherwise it is specified at the respective slide</a:t>
            </a:r>
          </a:p>
        </p:txBody>
      </p:sp>
      <p:sp>
        <p:nvSpPr>
          <p:cNvPr id="11" name="Line 12"/>
          <p:cNvSpPr>
            <a:spLocks noChangeShapeType="1"/>
          </p:cNvSpPr>
          <p:nvPr userDrawn="1"/>
        </p:nvSpPr>
        <p:spPr bwMode="auto">
          <a:xfrm>
            <a:off x="250825" y="6489700"/>
            <a:ext cx="8642350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536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8775" y="374650"/>
            <a:ext cx="6734175" cy="895350"/>
          </a:xfrm>
        </p:spPr>
        <p:txBody>
          <a:bodyPr anchor="b" anchorCtr="1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Mastertitelformat bearbeiten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8775" y="1449388"/>
            <a:ext cx="6734175" cy="944562"/>
          </a:xfrm>
        </p:spPr>
        <p:txBody>
          <a:bodyPr lIns="0" tIns="0" rIns="0" bIns="0"/>
          <a:lstStyle>
            <a:lvl1pPr marL="0" indent="0" algn="ctr">
              <a:spcBef>
                <a:spcPct val="0"/>
              </a:spcBef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Master-Untertitelformat bearbeiten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10" y="4016669"/>
            <a:ext cx="1265578" cy="1164332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6699962" y="5181001"/>
            <a:ext cx="2191626" cy="129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smtClean="0">
                <a:solidFill>
                  <a:schemeClr val="tx1"/>
                </a:solidFill>
              </a:rPr>
              <a:t>Real-Time Systems Lab</a:t>
            </a:r>
          </a:p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z="1400" b="1" smtClean="0">
                <a:solidFill>
                  <a:schemeClr val="tx1"/>
                </a:solidFill>
              </a:rPr>
              <a:t>Prof. Dr.</a:t>
            </a:r>
            <a:r>
              <a:rPr lang="en-US" sz="1400" b="1" baseline="0" smtClean="0">
                <a:solidFill>
                  <a:schemeClr val="tx1"/>
                </a:solidFill>
              </a:rPr>
              <a:t> Andy Schürr</a:t>
            </a:r>
            <a:br>
              <a:rPr lang="en-US" sz="1400" b="1" baseline="0" smtClean="0">
                <a:solidFill>
                  <a:schemeClr val="tx1"/>
                </a:solidFill>
              </a:rPr>
            </a:br>
            <a:endParaRPr lang="en-US" sz="1400" b="1" smtClean="0">
              <a:solidFill>
                <a:schemeClr val="tx1"/>
              </a:solidFill>
            </a:endParaRP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Merckstr. 25</a:t>
            </a:r>
          </a:p>
          <a:p>
            <a:pPr algn="r"/>
            <a:r>
              <a:rPr lang="en-US" sz="1400" smtClean="0">
                <a:solidFill>
                  <a:schemeClr val="tx1"/>
                </a:solidFill>
              </a:rPr>
              <a:t>64283</a:t>
            </a:r>
            <a:r>
              <a:rPr lang="en-US" sz="1400" baseline="0" smtClean="0">
                <a:solidFill>
                  <a:schemeClr val="tx1"/>
                </a:solidFill>
              </a:rPr>
              <a:t> Darmstadt</a:t>
            </a:r>
          </a:p>
          <a:p>
            <a:pPr algn="r"/>
            <a:r>
              <a:rPr lang="en-US" sz="1400" baseline="0" smtClean="0">
                <a:solidFill>
                  <a:schemeClr val="tx1"/>
                </a:solidFill>
              </a:rPr>
              <a:t>Germany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250825" y="4406900"/>
            <a:ext cx="4860925" cy="2060575"/>
          </a:xfrm>
        </p:spPr>
        <p:txBody>
          <a:bodyPr/>
          <a:lstStyle>
            <a:lvl1pPr marL="0" indent="0">
              <a:buNone/>
              <a:defRPr sz="1600" b="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 smtClean="0"/>
              <a:t>[TODO: Name, </a:t>
            </a:r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&amp; </a:t>
            </a:r>
            <a:r>
              <a:rPr lang="de-DE" dirty="0" err="1" smtClean="0"/>
              <a:t>Coauthors</a:t>
            </a:r>
            <a:r>
              <a:rPr lang="de-DE" dirty="0" smtClean="0"/>
              <a:t>]</a:t>
            </a:r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164288" y="692150"/>
            <a:ext cx="1873350" cy="792634"/>
            <a:chOff x="7164288" y="692150"/>
            <a:chExt cx="1873350" cy="792634"/>
          </a:xfrm>
        </p:grpSpPr>
        <p:sp>
          <p:nvSpPr>
            <p:cNvPr id="14" name="Rechteck 13"/>
            <p:cNvSpPr/>
            <p:nvPr userDrawn="1"/>
          </p:nvSpPr>
          <p:spPr bwMode="auto">
            <a:xfrm>
              <a:off x="7164288" y="692696"/>
              <a:ext cx="1727300" cy="7920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23" name="Picture 18" descr="tud_logo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3"/>
            <a:stretch>
              <a:fillRect/>
            </a:stretch>
          </p:blipFill>
          <p:spPr bwMode="auto">
            <a:xfrm>
              <a:off x="7164388" y="692150"/>
              <a:ext cx="1873250" cy="79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9327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385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3050"/>
            <a:ext cx="321399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84784"/>
            <a:ext cx="5317430" cy="4968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51520" y="1435100"/>
            <a:ext cx="3213993" cy="50182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3794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46158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47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08304" y="1484784"/>
            <a:ext cx="1583284" cy="4968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484784"/>
            <a:ext cx="6985471" cy="4968404"/>
          </a:xfrm>
        </p:spPr>
        <p:txBody>
          <a:bodyPr vert="eaVert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577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16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6613" y="1484313"/>
            <a:ext cx="4244975" cy="2408237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6613" y="4044950"/>
            <a:ext cx="4244975" cy="240823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9160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75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176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18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lIns="0" rIns="0"/>
          <a:lstStyle>
            <a:lvl1pPr marL="268288" marR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446088" marR="0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lvl2pPr>
            <a:lvl3pPr marL="630238" marR="0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lvl3pPr>
            <a:lvl4pPr marL="806450" marR="0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lvl4pPr>
            <a:lvl5pPr marL="908050" marR="0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 b="1"/>
            </a:lvl5pPr>
          </a:lstStyle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446088" marR="0" lvl="1" indent="-2651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Zweite Ebene</a:t>
            </a:r>
          </a:p>
          <a:p>
            <a:pPr marL="630238" marR="0" lvl="2" indent="-2794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Dritte Ebene</a:t>
            </a:r>
          </a:p>
          <a:p>
            <a:pPr marL="806450" marR="0" lvl="3" indent="-2619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Vierte Ebene</a:t>
            </a:r>
          </a:p>
          <a:p>
            <a:pPr marL="908050" marR="0" lvl="4" indent="-188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6906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2400">
                <a:solidFill>
                  <a:srgbClr val="0070C0"/>
                </a:solidFill>
              </a:defRPr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Textplatzhalter 2"/>
          <p:cNvSpPr>
            <a:spLocks noGrp="1"/>
          </p:cNvSpPr>
          <p:nvPr>
            <p:ph type="body" sz="half" idx="11"/>
          </p:nvPr>
        </p:nvSpPr>
        <p:spPr>
          <a:xfrm>
            <a:off x="250825" y="4005064"/>
            <a:ext cx="4243388" cy="2448124"/>
          </a:xfrm>
        </p:spPr>
        <p:txBody>
          <a:bodyPr anchor="b" anchorCtr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646613" y="4005064"/>
            <a:ext cx="4244975" cy="2448124"/>
          </a:xfrm>
        </p:spPr>
        <p:txBody>
          <a:bodyPr anchor="b" anchorCtr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631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ein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(zweizeil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50824" y="3717032"/>
            <a:ext cx="8569647" cy="838200"/>
          </a:xfrm>
        </p:spPr>
        <p:txBody>
          <a:bodyPr/>
          <a:lstStyle>
            <a:lvl1pPr>
              <a:defRPr cap="small" baseline="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0824" y="2996952"/>
            <a:ext cx="8569326" cy="6477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de-DE" smtClean="0"/>
              <a:t>Textmasterformat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References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>
          <a:xfrm>
            <a:off x="6291166" y="6500814"/>
            <a:ext cx="2057400" cy="2413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[TODO: Date]</a:t>
            </a:r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484313"/>
            <a:ext cx="8642350" cy="4968875"/>
          </a:xfrm>
        </p:spPr>
        <p:txBody>
          <a:bodyPr/>
          <a:lstStyle>
            <a:lvl1pPr marL="179388" marR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000" b="0" baseline="0"/>
            </a:lvl1pPr>
          </a:lstStyle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mtClean="0"/>
              <a:t>[EEPT06]</a:t>
            </a:r>
            <a:r>
              <a:rPr lang="de-DE" smtClean="0"/>
              <a:t> Ehrig, H., Ehrig, K., Prange, U., Taentzer, G.: "</a:t>
            </a:r>
            <a:r>
              <a:rPr lang="en-US" smtClean="0"/>
              <a:t>Fundamentals of Algebraic Graph Transformation," Springer Berlin-Heidelberg, 2006, DOI: 10.1007/3-540-31188-2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4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43388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244975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85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2953023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1"/>
          </p:nvPr>
        </p:nvSpPr>
        <p:spPr>
          <a:xfrm>
            <a:off x="3203848" y="1484784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484461"/>
            <a:ext cx="2880320" cy="49688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74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35113"/>
            <a:ext cx="424586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2174874"/>
            <a:ext cx="4245868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4745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247455" cy="427846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77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043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252413" y="6489700"/>
            <a:ext cx="864076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50825" y="368300"/>
            <a:ext cx="8642350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9503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SlideTitle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488950"/>
            <a:ext cx="68770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2"/>
            <a:ext cx="8640763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196850"/>
            <a:ext cx="8642350" cy="144463"/>
          </a:xfrm>
          <a:prstGeom prst="rect">
            <a:avLst/>
          </a:prstGeom>
          <a:solidFill>
            <a:srgbClr val="005AA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B5B5B5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2" name="Picture 8" descr="tud_logo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167563" y="512763"/>
            <a:ext cx="18732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50825" y="1449388"/>
            <a:ext cx="8640763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50825" y="366713"/>
            <a:ext cx="8640763" cy="142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566" y="6134461"/>
            <a:ext cx="782609" cy="720000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250825" y="6494461"/>
            <a:ext cx="6821098" cy="249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None/>
              <a:tabLst/>
              <a:defRPr/>
            </a:pPr>
            <a:fld id="{BFEB3AFD-45CF-4643-9AB6-44AF66657833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l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buNone/>
                <a:tabLst/>
                <a:defRPr/>
              </a:pPr>
              <a:t>‹Nr.›</a:t>
            </a:fld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Projektseminar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Echtzeitsysteme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| Real-Time Systems Lab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Gruppe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Crash Test Dummies | 11.03.2019</a:t>
            </a:r>
            <a:endParaRPr kumimoji="0" lang="de-DE" sz="1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78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62" r:id="rId4"/>
    <p:sldLayoutId id="2147483863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651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2pPr>
      <a:lvl3pPr marL="630238" indent="-279400" algn="l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</a:defRPr>
      </a:lvl3pPr>
      <a:lvl4pPr marL="806450" indent="-261938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4pPr>
      <a:lvl5pPr marL="908050" indent="-188913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600">
          <a:solidFill>
            <a:schemeClr val="tx1"/>
          </a:solidFill>
          <a:latin typeface="+mn-lt"/>
        </a:defRPr>
      </a:lvl5pPr>
      <a:lvl6pPr marL="13652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0" dirty="0"/>
              <a:t>Crash Test </a:t>
            </a:r>
            <a:r>
              <a:rPr lang="de-DE" b="0" dirty="0" err="1"/>
              <a:t>Dummies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 smtClean="0"/>
          </a:p>
          <a:p>
            <a:pPr>
              <a:buNone/>
            </a:pPr>
            <a:r>
              <a:rPr lang="de-DE" dirty="0"/>
              <a:t>Projektseminar Echtzeitsysteme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Kai </a:t>
            </a:r>
            <a:r>
              <a:rPr lang="en-US" b="1" dirty="0" smtClean="0"/>
              <a:t>Cui		</a:t>
            </a:r>
            <a:br>
              <a:rPr lang="en-US" b="1" dirty="0" smtClean="0"/>
            </a:br>
            <a:r>
              <a:rPr lang="en-US" b="1" dirty="0" err="1" smtClean="0"/>
              <a:t>Feiyu</a:t>
            </a:r>
            <a:r>
              <a:rPr lang="en-US" b="1" dirty="0" smtClean="0"/>
              <a:t> Chang	</a:t>
            </a:r>
            <a:br>
              <a:rPr lang="en-US" b="1" dirty="0" smtClean="0"/>
            </a:br>
            <a:r>
              <a:rPr lang="en-US" b="1" dirty="0" err="1" smtClean="0"/>
              <a:t>Régis</a:t>
            </a:r>
            <a:r>
              <a:rPr lang="en-US" b="1" dirty="0" smtClean="0"/>
              <a:t> </a:t>
            </a:r>
            <a:r>
              <a:rPr lang="en-US" b="1" dirty="0" err="1" smtClean="0"/>
              <a:t>Fayard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Lars </a:t>
            </a:r>
            <a:r>
              <a:rPr lang="en-US" b="1" dirty="0" err="1" smtClean="0"/>
              <a:t>Semmler</a:t>
            </a:r>
            <a:r>
              <a:rPr lang="en-US" b="1" dirty="0" smtClean="0"/>
              <a:t>	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David </a:t>
            </a:r>
            <a:r>
              <a:rPr lang="en-US" b="1" dirty="0" err="1" smtClean="0"/>
              <a:t>Botschek</a:t>
            </a:r>
            <a:r>
              <a:rPr lang="en-US" b="1" dirty="0" smtClean="0"/>
              <a:t>	</a:t>
            </a:r>
            <a:endParaRPr lang="en-US" b="1" dirty="0"/>
          </a:p>
          <a:p>
            <a:endParaRPr lang="en-US" b="1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0825" y="6159342"/>
            <a:ext cx="88998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l">
              <a:lnSpc>
                <a:spcPct val="100000"/>
              </a:lnSpc>
              <a:spcAft>
                <a:spcPct val="10000"/>
              </a:spcAft>
              <a:buClr>
                <a:schemeClr val="tx1"/>
              </a:buClr>
              <a:buFontTx/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                    </a:t>
            </a:r>
            <a:endParaRPr lang="en-US" sz="1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www.fzd.tu-darmstadt.de/media/fachgebiet_fzd/grafiken/fzd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6970" b="-4275"/>
          <a:stretch/>
        </p:blipFill>
        <p:spPr bwMode="auto">
          <a:xfrm>
            <a:off x="7596336" y="2636912"/>
            <a:ext cx="126600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7372777" y="3501008"/>
            <a:ext cx="1713123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b="1" dirty="0">
                <a:solidFill>
                  <a:schemeClr val="tx1"/>
                </a:solidFill>
                <a:latin typeface="Tahoma" panose="020B0604030504040204" pitchFamily="34" charset="0"/>
              </a:rPr>
              <a:t>Fachgebiet Fahrzeugtechnik</a:t>
            </a:r>
            <a:endParaRPr lang="de-DE" sz="1400" b="1" i="0" dirty="0"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266" y="2908640"/>
            <a:ext cx="2993527" cy="29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 Wegpunkte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Solltrajektorie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2" y="2428868"/>
            <a:ext cx="7707250" cy="3857652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Quadratisches Polynom x(y) </a:t>
            </a:r>
            <a:r>
              <a:rPr lang="de-DE" dirty="0" smtClean="0">
                <a:sym typeface="Wingdings" pitchFamily="2" charset="2"/>
              </a:rPr>
              <a:t> extrapoliert die Querauslenkung  instabil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Gerade zum ersten </a:t>
            </a:r>
            <a:r>
              <a:rPr lang="de-DE" dirty="0" err="1" smtClean="0"/>
              <a:t>Wegpunkt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keine Extrapolation  stabiler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marL="0" indent="0">
              <a:buNone/>
            </a:pPr>
            <a:endParaRPr lang="en-US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7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 Features und Probleme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5720" y="1714488"/>
            <a:ext cx="8640763" cy="4968875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Nur bis 3 km/h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Warum?</a:t>
            </a:r>
          </a:p>
          <a:p>
            <a:r>
              <a:rPr lang="de-DE" dirty="0" smtClean="0"/>
              <a:t>Modellmängel, z.B. Servolenkung, </a:t>
            </a:r>
            <a:r>
              <a:rPr lang="de-DE" dirty="0" err="1" smtClean="0"/>
              <a:t>Linearisierung</a:t>
            </a:r>
            <a:r>
              <a:rPr lang="de-DE" dirty="0" smtClean="0"/>
              <a:t>, Querauslenkung</a:t>
            </a:r>
            <a:endParaRPr lang="de-DE" dirty="0"/>
          </a:p>
          <a:p>
            <a:r>
              <a:rPr lang="de-DE" dirty="0" err="1" smtClean="0"/>
              <a:t>Instationäre</a:t>
            </a:r>
            <a:r>
              <a:rPr lang="de-DE" dirty="0" smtClean="0"/>
              <a:t> Solltrajektorie (insbesondere wegen </a:t>
            </a:r>
            <a:r>
              <a:rPr lang="de-DE" dirty="0"/>
              <a:t>Bildrotation</a:t>
            </a:r>
            <a:r>
              <a:rPr lang="de-DE" dirty="0" smtClean="0"/>
              <a:t>)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8032499" cy="369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hteck 5"/>
          <p:cNvSpPr/>
          <p:nvPr/>
        </p:nvSpPr>
        <p:spPr bwMode="auto">
          <a:xfrm>
            <a:off x="571472" y="1857364"/>
            <a:ext cx="1071570" cy="5715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9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51520" y="3789040"/>
            <a:ext cx="720149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1" dirty="0" smtClean="0">
                <a:solidFill>
                  <a:schemeClr val="tx1"/>
                </a:solidFill>
              </a:rPr>
              <a:t>Vertiefungsaufgabe: </a:t>
            </a:r>
            <a:r>
              <a:rPr lang="de-DE" sz="2400" b="1" dirty="0" smtClean="0">
                <a:solidFill>
                  <a:schemeClr val="tx1"/>
                </a:solidFill>
              </a:rPr>
              <a:t>Schilderkennung</a:t>
            </a:r>
            <a:endParaRPr lang="de-DE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5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Schilderkennung</a:t>
            </a:r>
            <a:br>
              <a:rPr lang="de-DE" dirty="0" smtClean="0"/>
            </a:br>
            <a:r>
              <a:rPr lang="de-DE" dirty="0"/>
              <a:t> </a:t>
            </a:r>
            <a:r>
              <a:rPr lang="de-DE" dirty="0" smtClean="0"/>
              <a:t>Pipeline </a:t>
            </a:r>
            <a:r>
              <a:rPr lang="de-DE" dirty="0" smtClean="0"/>
              <a:t>1</a:t>
            </a:r>
            <a:endParaRPr lang="de-DE" dirty="0"/>
          </a:p>
        </p:txBody>
      </p:sp>
      <p:pic>
        <p:nvPicPr>
          <p:cNvPr id="4" name="Bild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2" y="1916832"/>
            <a:ext cx="1498779" cy="1557173"/>
          </a:xfrm>
          <a:prstGeom prst="roundRect">
            <a:avLst>
              <a:gd name="adj" fmla="val 6518"/>
            </a:avLst>
          </a:prstGeom>
          <a:effectLst/>
        </p:spPr>
      </p:pic>
      <p:sp>
        <p:nvSpPr>
          <p:cNvPr id="16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1960875" y="2540207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Bild 1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67" y="1909956"/>
            <a:ext cx="1498779" cy="1557173"/>
          </a:xfrm>
          <a:prstGeom prst="roundRect">
            <a:avLst>
              <a:gd name="adj" fmla="val 6518"/>
            </a:avLst>
          </a:prstGeom>
          <a:effectLst/>
        </p:spPr>
      </p:pic>
      <p:pic>
        <p:nvPicPr>
          <p:cNvPr id="18" name="Bild 1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12" y="1909956"/>
            <a:ext cx="1498779" cy="1557173"/>
          </a:xfrm>
          <a:prstGeom prst="roundRect">
            <a:avLst>
              <a:gd name="adj" fmla="val 6518"/>
            </a:avLst>
          </a:prstGeom>
          <a:effectLst/>
        </p:spPr>
      </p:pic>
      <p:sp>
        <p:nvSpPr>
          <p:cNvPr id="20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4155341" y="2533333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Gewinkelte Verbindung 4"/>
          <p:cNvCxnSpPr/>
          <p:nvPr/>
        </p:nvCxnSpPr>
        <p:spPr bwMode="auto">
          <a:xfrm>
            <a:off x="6444208" y="2695416"/>
            <a:ext cx="2592288" cy="1021616"/>
          </a:xfrm>
          <a:prstGeom prst="bentConnector3">
            <a:avLst/>
          </a:prstGeom>
          <a:ln w="76200">
            <a:headEnd type="none" w="med" len="med"/>
            <a:tailEnd type="triangle"/>
          </a:ln>
          <a:effectLst/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Bild 29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99" y="4297138"/>
            <a:ext cx="1542215" cy="1542215"/>
          </a:xfrm>
          <a:prstGeom prst="roundRect">
            <a:avLst>
              <a:gd name="adj" fmla="val 6518"/>
            </a:avLst>
          </a:prstGeom>
          <a:effectLst/>
        </p:spPr>
      </p:pic>
      <p:sp>
        <p:nvSpPr>
          <p:cNvPr id="31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1960874" y="4916473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2" name="Bild 3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470" y="4286222"/>
            <a:ext cx="1557173" cy="1557173"/>
          </a:xfrm>
          <a:prstGeom prst="roundRect">
            <a:avLst>
              <a:gd name="adj" fmla="val 6518"/>
            </a:avLst>
          </a:prstGeom>
          <a:effectLst/>
        </p:spPr>
      </p:pic>
      <p:pic>
        <p:nvPicPr>
          <p:cNvPr id="33" name="Bild 32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15" y="4286222"/>
            <a:ext cx="1557173" cy="1557173"/>
          </a:xfrm>
          <a:prstGeom prst="roundRect">
            <a:avLst>
              <a:gd name="adj" fmla="val 6518"/>
            </a:avLst>
          </a:prstGeom>
          <a:effectLst/>
        </p:spPr>
      </p:pic>
      <p:sp>
        <p:nvSpPr>
          <p:cNvPr id="35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4155341" y="4909599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Gewinkelte Verbindung 36"/>
          <p:cNvCxnSpPr/>
          <p:nvPr/>
        </p:nvCxnSpPr>
        <p:spPr bwMode="auto">
          <a:xfrm flipV="1">
            <a:off x="6444208" y="4077072"/>
            <a:ext cx="2592288" cy="994610"/>
          </a:xfrm>
          <a:prstGeom prst="bentConnector3">
            <a:avLst/>
          </a:prstGeom>
          <a:ln w="76200">
            <a:headEnd type="none" w="med" len="med"/>
            <a:tailEnd type="triangle"/>
          </a:ln>
          <a:effectLst/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177538" y="1561712"/>
            <a:ext cx="252225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 smtClean="0">
                <a:solidFill>
                  <a:schemeClr val="tx1"/>
                </a:solidFill>
              </a:rPr>
              <a:t>Referenzbild Schild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177538" y="3902088"/>
            <a:ext cx="2666270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 smtClean="0">
                <a:solidFill>
                  <a:schemeClr val="tx1"/>
                </a:solidFill>
              </a:rPr>
              <a:t>Live Bild </a:t>
            </a:r>
            <a:r>
              <a:rPr lang="de-DE" b="1" dirty="0">
                <a:solidFill>
                  <a:schemeClr val="tx1"/>
                </a:solidFill>
              </a:rPr>
              <a:t>K</a:t>
            </a:r>
            <a:r>
              <a:rPr lang="de-DE" b="1" dirty="0" smtClean="0">
                <a:solidFill>
                  <a:schemeClr val="tx1"/>
                </a:solidFill>
              </a:rPr>
              <a:t>amera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50825" y="3474003"/>
            <a:ext cx="1557173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tx1"/>
                </a:solidFill>
              </a:rPr>
              <a:t>Rohbild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2434470" y="3467128"/>
            <a:ext cx="1557173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mtClean="0">
                <a:solidFill>
                  <a:schemeClr val="tx1"/>
                </a:solidFill>
              </a:rPr>
              <a:t>Graustufen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4616030" y="3467128"/>
            <a:ext cx="1557173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tx1"/>
                </a:solidFill>
              </a:rPr>
              <a:t>Keypoint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Detection</a:t>
            </a:r>
            <a:endParaRPr lang="de-DE" sz="1200" dirty="0" smtClean="0">
              <a:solidFill>
                <a:schemeClr val="tx1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m</a:t>
            </a:r>
            <a:r>
              <a:rPr lang="de-DE" sz="1200" dirty="0" smtClean="0">
                <a:solidFill>
                  <a:schemeClr val="tx1"/>
                </a:solidFill>
              </a:rPr>
              <a:t>it SURF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242489" y="5850269"/>
            <a:ext cx="1557173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tx1"/>
                </a:solidFill>
              </a:rPr>
              <a:t>Rohbild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2426134" y="5843394"/>
            <a:ext cx="1557173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mtClean="0">
                <a:solidFill>
                  <a:schemeClr val="tx1"/>
                </a:solidFill>
              </a:rPr>
              <a:t>Graustufen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4607694" y="5843394"/>
            <a:ext cx="1557173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tx1"/>
                </a:solidFill>
              </a:rPr>
              <a:t>Keypoint</a:t>
            </a:r>
            <a:r>
              <a:rPr lang="de-DE" sz="1200" dirty="0" smtClean="0">
                <a:solidFill>
                  <a:schemeClr val="tx1"/>
                </a:solidFill>
              </a:rPr>
              <a:t> </a:t>
            </a:r>
            <a:r>
              <a:rPr lang="de-DE" sz="1200" dirty="0" err="1" smtClean="0">
                <a:solidFill>
                  <a:schemeClr val="tx1"/>
                </a:solidFill>
              </a:rPr>
              <a:t>Detection</a:t>
            </a:r>
            <a:r>
              <a:rPr lang="de-DE" sz="1200" dirty="0" smtClean="0">
                <a:solidFill>
                  <a:schemeClr val="tx1"/>
                </a:solidFill>
              </a:rPr>
              <a:t> mit SURF</a:t>
            </a:r>
            <a:endParaRPr lang="de-DE" dirty="0" smtClean="0">
              <a:solidFill>
                <a:schemeClr val="tx1"/>
              </a:solidFill>
            </a:endParaRPr>
          </a:p>
        </p:txBody>
      </p:sp>
      <p:grpSp>
        <p:nvGrpSpPr>
          <p:cNvPr id="3" name="Gruppierung 2"/>
          <p:cNvGrpSpPr/>
          <p:nvPr/>
        </p:nvGrpSpPr>
        <p:grpSpPr>
          <a:xfrm>
            <a:off x="7020272" y="1590663"/>
            <a:ext cx="1802356" cy="463132"/>
            <a:chOff x="7020272" y="1590663"/>
            <a:chExt cx="1802356" cy="463132"/>
          </a:xfrm>
        </p:grpSpPr>
        <p:sp>
          <p:nvSpPr>
            <p:cNvPr id="9" name="Abgerundetes Rechteck 8"/>
            <p:cNvSpPr/>
            <p:nvPr/>
          </p:nvSpPr>
          <p:spPr bwMode="auto">
            <a:xfrm>
              <a:off x="7020272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Abgerundetes Rechteck 45"/>
            <p:cNvSpPr/>
            <p:nvPr/>
          </p:nvSpPr>
          <p:spPr bwMode="auto">
            <a:xfrm>
              <a:off x="7264774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Abgerundetes Rechteck 46"/>
            <p:cNvSpPr/>
            <p:nvPr/>
          </p:nvSpPr>
          <p:spPr bwMode="auto">
            <a:xfrm>
              <a:off x="7509276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Abgerundetes Rechteck 48"/>
            <p:cNvSpPr/>
            <p:nvPr/>
          </p:nvSpPr>
          <p:spPr bwMode="auto">
            <a:xfrm>
              <a:off x="7020272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Abgerundetes Rechteck 49"/>
            <p:cNvSpPr/>
            <p:nvPr/>
          </p:nvSpPr>
          <p:spPr bwMode="auto">
            <a:xfrm>
              <a:off x="7264774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Abgerundetes Rechteck 50"/>
            <p:cNvSpPr/>
            <p:nvPr/>
          </p:nvSpPr>
          <p:spPr bwMode="auto">
            <a:xfrm>
              <a:off x="7509276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Gewinkelte Verbindung 12"/>
            <p:cNvCxnSpPr>
              <a:stCxn id="47" idx="3"/>
            </p:cNvCxnSpPr>
            <p:nvPr/>
          </p:nvCxnSpPr>
          <p:spPr bwMode="auto">
            <a:xfrm>
              <a:off x="7725300" y="1698675"/>
              <a:ext cx="264566" cy="78016"/>
            </a:xfrm>
            <a:prstGeom prst="bentConnector3">
              <a:avLst/>
            </a:prstGeom>
            <a:solidFill>
              <a:schemeClr val="accent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Abgerundetes Rechteck 51"/>
            <p:cNvSpPr/>
            <p:nvPr/>
          </p:nvSpPr>
          <p:spPr bwMode="auto">
            <a:xfrm>
              <a:off x="7989866" y="1714217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Abgerundetes Rechteck 52"/>
            <p:cNvSpPr/>
            <p:nvPr/>
          </p:nvSpPr>
          <p:spPr bwMode="auto">
            <a:xfrm>
              <a:off x="8278976" y="1714033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Abgerundetes Rechteck 53"/>
            <p:cNvSpPr/>
            <p:nvPr/>
          </p:nvSpPr>
          <p:spPr bwMode="auto">
            <a:xfrm>
              <a:off x="8568086" y="1713873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Gewinkelte Verbindung 5"/>
            <p:cNvCxnSpPr>
              <a:stCxn id="51" idx="3"/>
            </p:cNvCxnSpPr>
            <p:nvPr/>
          </p:nvCxnSpPr>
          <p:spPr bwMode="auto">
            <a:xfrm flipV="1">
              <a:off x="7725300" y="1877302"/>
              <a:ext cx="262060" cy="68481"/>
            </a:xfrm>
            <a:prstGeom prst="bentConnector3">
              <a:avLst>
                <a:gd name="adj1" fmla="val 50000"/>
              </a:avLst>
            </a:prstGeom>
            <a:solidFill>
              <a:schemeClr val="accent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Abgerundetes Rechteck 6"/>
          <p:cNvSpPr/>
          <p:nvPr/>
        </p:nvSpPr>
        <p:spPr bwMode="auto">
          <a:xfrm>
            <a:off x="6948264" y="1518764"/>
            <a:ext cx="1039096" cy="585583"/>
          </a:xfrm>
          <a:prstGeom prst="roundRect">
            <a:avLst/>
          </a:prstGeom>
          <a:solidFill>
            <a:schemeClr val="accent2">
              <a:alpha val="38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Schilderkennung</a:t>
            </a:r>
            <a:br>
              <a:rPr lang="de-DE" dirty="0" smtClean="0"/>
            </a:br>
            <a:r>
              <a:rPr lang="de-DE" dirty="0"/>
              <a:t> </a:t>
            </a:r>
            <a:r>
              <a:rPr lang="de-DE" dirty="0" smtClean="0"/>
              <a:t>Pipeline </a:t>
            </a:r>
            <a:r>
              <a:rPr lang="de-DE" dirty="0"/>
              <a:t>2</a:t>
            </a:r>
          </a:p>
        </p:txBody>
      </p:sp>
      <p:pic>
        <p:nvPicPr>
          <p:cNvPr id="17" name="Bild 1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0" y="3238727"/>
            <a:ext cx="1818785" cy="1364088"/>
          </a:xfrm>
          <a:prstGeom prst="roundRect">
            <a:avLst>
              <a:gd name="adj" fmla="val 6518"/>
            </a:avLst>
          </a:prstGeom>
          <a:effectLst/>
        </p:spPr>
      </p:pic>
      <p:sp>
        <p:nvSpPr>
          <p:cNvPr id="20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2662233" y="3764347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4935763" y="3748302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Gewinkelte Verbindung 4"/>
          <p:cNvCxnSpPr/>
          <p:nvPr/>
        </p:nvCxnSpPr>
        <p:spPr bwMode="auto">
          <a:xfrm>
            <a:off x="-422972" y="2713088"/>
            <a:ext cx="1106540" cy="1021616"/>
          </a:xfrm>
          <a:prstGeom prst="bentConnector3">
            <a:avLst/>
          </a:prstGeom>
          <a:ln w="76200">
            <a:headEnd type="none" w="med" len="med"/>
            <a:tailEnd type="triangle"/>
          </a:ln>
          <a:effectLst/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Gewinkelte Verbindung 36"/>
          <p:cNvCxnSpPr/>
          <p:nvPr/>
        </p:nvCxnSpPr>
        <p:spPr bwMode="auto">
          <a:xfrm flipV="1">
            <a:off x="-422972" y="4094744"/>
            <a:ext cx="1106540" cy="994610"/>
          </a:xfrm>
          <a:prstGeom prst="bentConnector3">
            <a:avLst/>
          </a:prstGeom>
          <a:ln w="76200">
            <a:headEnd type="none" w="med" len="med"/>
            <a:tailEnd type="triangle"/>
          </a:ln>
          <a:effectLst/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772830" y="4648708"/>
            <a:ext cx="1818785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smtClean="0">
                <a:solidFill>
                  <a:schemeClr val="tx1"/>
                </a:solidFill>
              </a:rPr>
              <a:t>Übereinstimmungen finden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3177928" y="4656563"/>
            <a:ext cx="1557173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/>
                </a:solidFill>
              </a:rPr>
              <a:t>Übereinstimmungen filtern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5309090" y="4648087"/>
            <a:ext cx="1818785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>
                <a:solidFill>
                  <a:schemeClr val="tx1"/>
                </a:solidFill>
              </a:rPr>
              <a:t>Berechne Schildfläche und Distanz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29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7209293" y="3796194"/>
            <a:ext cx="315035" cy="310418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7524328" y="3647666"/>
            <a:ext cx="1728192" cy="6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="1" dirty="0" err="1" smtClean="0">
                <a:solidFill>
                  <a:schemeClr val="tx1"/>
                </a:solidFill>
              </a:rPr>
              <a:t>Rostopic</a:t>
            </a:r>
            <a:r>
              <a:rPr lang="de-DE" sz="1200" b="1" dirty="0" smtClean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de-DE" sz="1200" dirty="0" err="1" smtClean="0">
                <a:solidFill>
                  <a:schemeClr val="tx1"/>
                </a:solidFill>
              </a:rPr>
              <a:t>Stop</a:t>
            </a:r>
            <a:r>
              <a:rPr lang="de-DE" sz="1200" dirty="0">
                <a:solidFill>
                  <a:schemeClr val="tx1"/>
                </a:solidFill>
              </a:rPr>
              <a:t>-</a:t>
            </a:r>
            <a:r>
              <a:rPr lang="de-DE" sz="1200" dirty="0" smtClean="0">
                <a:solidFill>
                  <a:schemeClr val="tx1"/>
                </a:solidFill>
              </a:rPr>
              <a:t>Schild gefunden</a:t>
            </a:r>
          </a:p>
          <a:p>
            <a:pPr algn="l"/>
            <a:r>
              <a:rPr lang="de-DE" sz="1200" dirty="0" smtClean="0">
                <a:solidFill>
                  <a:schemeClr val="tx1"/>
                </a:solidFill>
              </a:rPr>
              <a:t>Distanz: 0,77m</a:t>
            </a: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15" name="Bild 1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23" y="3238727"/>
            <a:ext cx="1818785" cy="1364088"/>
          </a:xfrm>
          <a:prstGeom prst="roundRect">
            <a:avLst>
              <a:gd name="adj" fmla="val 6518"/>
            </a:avLst>
          </a:prstGeom>
          <a:effectLst/>
        </p:spPr>
      </p:pic>
      <p:pic>
        <p:nvPicPr>
          <p:cNvPr id="16" name="Bild 1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653" y="3238727"/>
            <a:ext cx="1818785" cy="1364088"/>
          </a:xfrm>
          <a:prstGeom prst="roundRect">
            <a:avLst>
              <a:gd name="adj" fmla="val 6518"/>
            </a:avLst>
          </a:prstGeom>
          <a:effectLst/>
        </p:spPr>
      </p:pic>
      <p:grpSp>
        <p:nvGrpSpPr>
          <p:cNvPr id="18" name="Gruppierung 17"/>
          <p:cNvGrpSpPr/>
          <p:nvPr/>
        </p:nvGrpSpPr>
        <p:grpSpPr>
          <a:xfrm>
            <a:off x="7020272" y="1590663"/>
            <a:ext cx="1802356" cy="463132"/>
            <a:chOff x="7020272" y="1590663"/>
            <a:chExt cx="1802356" cy="463132"/>
          </a:xfrm>
        </p:grpSpPr>
        <p:sp>
          <p:nvSpPr>
            <p:cNvPr id="19" name="Abgerundetes Rechteck 18"/>
            <p:cNvSpPr/>
            <p:nvPr/>
          </p:nvSpPr>
          <p:spPr bwMode="auto">
            <a:xfrm>
              <a:off x="7020272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Abgerundetes Rechteck 21"/>
            <p:cNvSpPr/>
            <p:nvPr/>
          </p:nvSpPr>
          <p:spPr bwMode="auto">
            <a:xfrm>
              <a:off x="7264774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Abgerundetes Rechteck 22"/>
            <p:cNvSpPr/>
            <p:nvPr/>
          </p:nvSpPr>
          <p:spPr bwMode="auto">
            <a:xfrm>
              <a:off x="7509276" y="1590663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Abgerundetes Rechteck 23"/>
            <p:cNvSpPr/>
            <p:nvPr/>
          </p:nvSpPr>
          <p:spPr bwMode="auto">
            <a:xfrm>
              <a:off x="7020272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Abgerundetes Rechteck 24"/>
            <p:cNvSpPr/>
            <p:nvPr/>
          </p:nvSpPr>
          <p:spPr bwMode="auto">
            <a:xfrm>
              <a:off x="7264774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Abgerundetes Rechteck 25"/>
            <p:cNvSpPr/>
            <p:nvPr/>
          </p:nvSpPr>
          <p:spPr bwMode="auto">
            <a:xfrm>
              <a:off x="7509276" y="1837771"/>
              <a:ext cx="216024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" name="Gewinkelte Verbindung 26"/>
            <p:cNvCxnSpPr/>
            <p:nvPr/>
          </p:nvCxnSpPr>
          <p:spPr bwMode="auto">
            <a:xfrm>
              <a:off x="7725300" y="1698675"/>
              <a:ext cx="264566" cy="78016"/>
            </a:xfrm>
            <a:prstGeom prst="bentConnector3">
              <a:avLst/>
            </a:prstGeom>
            <a:solidFill>
              <a:schemeClr val="accent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Abgerundetes Rechteck 27"/>
            <p:cNvSpPr/>
            <p:nvPr/>
          </p:nvSpPr>
          <p:spPr bwMode="auto">
            <a:xfrm>
              <a:off x="7989866" y="1714217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Abgerundetes Rechteck 29"/>
            <p:cNvSpPr/>
            <p:nvPr/>
          </p:nvSpPr>
          <p:spPr bwMode="auto">
            <a:xfrm>
              <a:off x="8278976" y="1714033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Abgerundetes Rechteck 30"/>
            <p:cNvSpPr/>
            <p:nvPr/>
          </p:nvSpPr>
          <p:spPr bwMode="auto">
            <a:xfrm>
              <a:off x="8568086" y="1713873"/>
              <a:ext cx="254542" cy="216024"/>
            </a:xfrm>
            <a:prstGeom prst="round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Gewinkelte Verbindung 31"/>
            <p:cNvCxnSpPr/>
            <p:nvPr/>
          </p:nvCxnSpPr>
          <p:spPr bwMode="auto">
            <a:xfrm flipV="1">
              <a:off x="7725300" y="1877302"/>
              <a:ext cx="262060" cy="68481"/>
            </a:xfrm>
            <a:prstGeom prst="bentConnector3">
              <a:avLst>
                <a:gd name="adj1" fmla="val 50000"/>
              </a:avLst>
            </a:prstGeom>
            <a:solidFill>
              <a:schemeClr val="accent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3" name="Abgerundetes Rechteck 32"/>
          <p:cNvSpPr/>
          <p:nvPr/>
        </p:nvSpPr>
        <p:spPr bwMode="auto">
          <a:xfrm>
            <a:off x="7823565" y="1513895"/>
            <a:ext cx="1039096" cy="585583"/>
          </a:xfrm>
          <a:prstGeom prst="roundRect">
            <a:avLst/>
          </a:prstGeom>
          <a:solidFill>
            <a:schemeClr val="accent2">
              <a:alpha val="38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Schilderkennung</a:t>
            </a:r>
            <a:br>
              <a:rPr lang="de-DE" dirty="0"/>
            </a:br>
            <a:r>
              <a:rPr lang="de-DE" dirty="0" smtClean="0"/>
              <a:t> Distanz </a:t>
            </a:r>
            <a:r>
              <a:rPr lang="de-DE" dirty="0" smtClean="0"/>
              <a:t>zum Schild berechnen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84313"/>
            <a:ext cx="8640763" cy="1224608"/>
          </a:xfrm>
        </p:spPr>
        <p:txBody>
          <a:bodyPr/>
          <a:lstStyle/>
          <a:p>
            <a:r>
              <a:rPr lang="de-DE" dirty="0" smtClean="0"/>
              <a:t>Problem: Tiefenbild der Kinect kostet zu viele Ressourcen</a:t>
            </a:r>
          </a:p>
          <a:p>
            <a:r>
              <a:rPr lang="de-DE" dirty="0" smtClean="0"/>
              <a:t>Lösung: Distanz anhand der Schildfläche berechnen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/>
          </p:nvPr>
        </p:nvGraphicFramePr>
        <p:xfrm>
          <a:off x="250825" y="2492896"/>
          <a:ext cx="5545311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5659563" y="3421661"/>
            <a:ext cx="252028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>
                <a:solidFill>
                  <a:schemeClr val="tx1"/>
                </a:solidFill>
              </a:rPr>
              <a:t>Regressionsanalyse:</a:t>
            </a:r>
          </a:p>
          <a:p>
            <a:pPr algn="l"/>
            <a:r>
              <a:rPr lang="de-DE" dirty="0" smtClean="0">
                <a:solidFill>
                  <a:schemeClr val="tx1"/>
                </a:solidFill>
              </a:rPr>
              <a:t>Potenzfunktion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5731571" y="4212595"/>
                <a:ext cx="3129882" cy="260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𝑑𝑖𝑠𝑡𝑎𝑛𝑧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=385 × 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𝑓𝑙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ä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𝑐h𝑒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−0,6385</m:t>
                          </m:r>
                        </m:sup>
                      </m:sSup>
                    </m:oMath>
                  </m:oMathPara>
                </a14:m>
                <a:endParaRPr lang="de-DE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571" y="4212595"/>
                <a:ext cx="3129882" cy="260521"/>
              </a:xfrm>
              <a:prstGeom prst="rect">
                <a:avLst/>
              </a:prstGeom>
              <a:blipFill rotWithShape="0">
                <a:blip r:embed="rId3"/>
                <a:stretch>
                  <a:fillRect l="-2140" t="-9302" b="-441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Schilderkennung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smtClean="0"/>
              <a:t>Erkannte </a:t>
            </a:r>
            <a:r>
              <a:rPr lang="de-DE" dirty="0" smtClean="0"/>
              <a:t>Schilder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8" y="1916832"/>
            <a:ext cx="1249551" cy="162191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78" y="1875864"/>
            <a:ext cx="1281114" cy="166288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051720" y="2295172"/>
            <a:ext cx="1944216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>
                <a:solidFill>
                  <a:schemeClr val="tx1"/>
                </a:solidFill>
              </a:rPr>
              <a:t>Geschwindigkeit verringern auf 1km/h für 10s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2155673" y="4725078"/>
            <a:ext cx="201622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>
                <a:solidFill>
                  <a:schemeClr val="tx1"/>
                </a:solidFill>
              </a:rPr>
              <a:t>Auf die andere Spur wechseln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300192" y="2397381"/>
            <a:ext cx="2304256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smtClean="0">
                <a:solidFill>
                  <a:schemeClr val="tx1"/>
                </a:solidFill>
              </a:rPr>
              <a:t>Auf Höhe des Schildes 2s anhalten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0" y="4099150"/>
            <a:ext cx="1340258" cy="17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Kurzdemo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2878" y="1556792"/>
            <a:ext cx="8352036" cy="489639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Langsame Rundfahrt mit MPC-Regelungsansatz + 2 Schildern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/>
            <a:endParaRPr lang="en-US" dirty="0"/>
          </a:p>
        </p:txBody>
      </p:sp>
      <p:pic>
        <p:nvPicPr>
          <p:cNvPr id="3" name="WhatsApp Video 2019-02-21 at 15.57.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59" y="1988840"/>
            <a:ext cx="746264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&amp; Ausblick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620000"/>
            <a:ext cx="8532480" cy="4479943"/>
          </a:xfrm>
        </p:spPr>
        <p:txBody>
          <a:bodyPr/>
          <a:lstStyle/>
          <a:p>
            <a:r>
              <a:rPr lang="de-DE" dirty="0" smtClean="0"/>
              <a:t>Offene Aufgabenstellung ermöglicht freies Arbeiten und Integration eigener Ideen</a:t>
            </a:r>
            <a:endParaRPr lang="de-DE" dirty="0"/>
          </a:p>
          <a:p>
            <a:r>
              <a:rPr lang="de-DE" dirty="0" smtClean="0"/>
              <a:t>Arbeiten mit ROS, weit verbreitete Roboter-Middleware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Regler verbessern</a:t>
            </a:r>
          </a:p>
          <a:p>
            <a:pPr lvl="1"/>
            <a:r>
              <a:rPr lang="de-DE" dirty="0" smtClean="0"/>
              <a:t>Besseres Modell</a:t>
            </a:r>
          </a:p>
          <a:p>
            <a:pPr lvl="1"/>
            <a:r>
              <a:rPr lang="de-DE" dirty="0" smtClean="0"/>
              <a:t>Bessere Solltrajektorie</a:t>
            </a:r>
          </a:p>
          <a:p>
            <a:pPr lvl="1"/>
            <a:r>
              <a:rPr lang="de-DE" dirty="0" smtClean="0"/>
              <a:t>Nichtlineare </a:t>
            </a:r>
            <a:r>
              <a:rPr lang="de-DE" dirty="0"/>
              <a:t>Modellprädiktive </a:t>
            </a:r>
            <a:r>
              <a:rPr lang="de-DE" dirty="0" smtClean="0"/>
              <a:t>Regelung</a:t>
            </a:r>
          </a:p>
          <a:p>
            <a:r>
              <a:rPr lang="de-DE" dirty="0" smtClean="0"/>
              <a:t>Bessere Hardware für kürzere Verzögerungszeiten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pic>
        <p:nvPicPr>
          <p:cNvPr id="1026" name="Picture 2" descr="Fragezeichen, Frage, Antwort, Suchmaschine, Symbo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88840"/>
            <a:ext cx="3600252" cy="36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8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Inhaltsverzeichnis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dirty="0" smtClean="0"/>
              <a:t>PID-Regelung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MPC-Regelung</a:t>
            </a:r>
          </a:p>
          <a:p>
            <a:endParaRPr lang="de-DE" sz="2200" dirty="0" smtClean="0"/>
          </a:p>
          <a:p>
            <a:r>
              <a:rPr lang="de-DE" sz="2200" dirty="0" smtClean="0"/>
              <a:t>Schilderkennung</a:t>
            </a:r>
            <a:endParaRPr lang="de-DE" sz="2200" dirty="0" smtClean="0"/>
          </a:p>
          <a:p>
            <a:endParaRPr lang="de-DE" sz="2200" dirty="0" smtClean="0"/>
          </a:p>
          <a:p>
            <a:r>
              <a:rPr lang="de-DE" sz="2200" dirty="0" smtClean="0"/>
              <a:t>Fazit &amp; Ausblick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30435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51520" y="3789040"/>
            <a:ext cx="720149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1" dirty="0" smtClean="0">
                <a:solidFill>
                  <a:schemeClr val="tx1"/>
                </a:solidFill>
              </a:rPr>
              <a:t>PID-Regelungsansatz</a:t>
            </a:r>
            <a:endParaRPr lang="de-DE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PID-Regelungsansatz</a:t>
            </a:r>
            <a:br>
              <a:rPr lang="de-DE" dirty="0" smtClean="0"/>
            </a:br>
            <a:r>
              <a:rPr lang="de-DE" dirty="0" smtClean="0"/>
              <a:t> </a:t>
            </a:r>
            <a:r>
              <a:rPr lang="de-DE" dirty="0" err="1" smtClean="0"/>
              <a:t>Overview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4E7884-E04F-4446-A26B-C43E140B1AF7}"/>
              </a:ext>
            </a:extLst>
          </p:cNvPr>
          <p:cNvSpPr/>
          <p:nvPr/>
        </p:nvSpPr>
        <p:spPr bwMode="auto">
          <a:xfrm>
            <a:off x="611560" y="2348880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Kinect2_Bridge</a:t>
            </a:r>
            <a:b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</a:b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(Farbbild</a:t>
            </a:r>
            <a:r>
              <a:rPr kumimoji="0" lang="de-DE" altLang="zh-CN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D6342A-B5C0-440A-81DF-84C5E56A517C}"/>
              </a:ext>
            </a:extLst>
          </p:cNvPr>
          <p:cNvSpPr/>
          <p:nvPr/>
        </p:nvSpPr>
        <p:spPr bwMode="auto">
          <a:xfrm>
            <a:off x="5364090" y="2348880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en-US" altLang="zh-CN" dirty="0" err="1" smtClean="0">
                <a:latin typeface="Arial" charset="0"/>
              </a:rPr>
              <a:t>Bildverarbeitung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058AEC2-EFEB-4938-A09D-7A3B0F900C97}"/>
              </a:ext>
            </a:extLst>
          </p:cNvPr>
          <p:cNvSpPr/>
          <p:nvPr/>
        </p:nvSpPr>
        <p:spPr bwMode="auto">
          <a:xfrm>
            <a:off x="3563888" y="2564904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6393FC97-CCD1-4317-A23D-BBF5F9761E7D}"/>
              </a:ext>
            </a:extLst>
          </p:cNvPr>
          <p:cNvSpPr/>
          <p:nvPr/>
        </p:nvSpPr>
        <p:spPr bwMode="auto">
          <a:xfrm>
            <a:off x="6300192" y="3429000"/>
            <a:ext cx="288032" cy="1008112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86E964-8356-4A14-9C0A-A08A96C38A91}"/>
              </a:ext>
            </a:extLst>
          </p:cNvPr>
          <p:cNvSpPr/>
          <p:nvPr/>
        </p:nvSpPr>
        <p:spPr bwMode="auto">
          <a:xfrm>
            <a:off x="5364090" y="4725144"/>
            <a:ext cx="2448270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lang="de-DE" altLang="zh-CN" dirty="0" smtClean="0">
                <a:latin typeface="Arial" charset="0"/>
              </a:rPr>
              <a:t>Regelabweichung</a:t>
            </a:r>
          </a:p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de-DE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(Querabweichung)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9D39C4-6AD2-4C6C-84A1-1B5D12C2A210}"/>
              </a:ext>
            </a:extLst>
          </p:cNvPr>
          <p:cNvSpPr/>
          <p:nvPr/>
        </p:nvSpPr>
        <p:spPr bwMode="auto">
          <a:xfrm>
            <a:off x="611560" y="4725144"/>
            <a:ext cx="2304256" cy="83817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PID-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Regler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8FA78C58-8878-470A-9370-58A3E8196822}"/>
              </a:ext>
            </a:extLst>
          </p:cNvPr>
          <p:cNvSpPr/>
          <p:nvPr/>
        </p:nvSpPr>
        <p:spPr bwMode="auto">
          <a:xfrm rot="10800000">
            <a:off x="3563888" y="5013176"/>
            <a:ext cx="1080120" cy="288032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92080" y="1998912"/>
            <a:ext cx="259228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Siehe nächste Seite!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00034" y="3286124"/>
            <a:ext cx="3155031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 smtClean="0">
                <a:solidFill>
                  <a:schemeClr val="tx1"/>
                </a:solidFill>
              </a:rPr>
              <a:t>Belichtungsprobleme </a:t>
            </a:r>
          </a:p>
          <a:p>
            <a:pPr algn="l">
              <a:buFont typeface="Wingdings"/>
              <a:buChar char="à"/>
            </a:pP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Freenect</a:t>
            </a:r>
            <a:r>
              <a:rPr lang="de-DE" dirty="0" smtClean="0">
                <a:solidFill>
                  <a:schemeClr val="tx1"/>
                </a:solidFill>
              </a:rPr>
              <a:t> Update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smtClean="0">
                <a:solidFill>
                  <a:schemeClr val="tx1"/>
                </a:solidFill>
                <a:sym typeface="Wingdings" pitchFamily="2" charset="2"/>
              </a:rPr>
              <a:t> Kinect2_Bridge modifiziert</a:t>
            </a:r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3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8241F90-1DFC-4816-ACE1-D1A8E56BB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79" y="1525143"/>
            <a:ext cx="8425631" cy="47165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BDB56B-645D-450E-9539-6C22387F7D65}"/>
              </a:ext>
            </a:extLst>
          </p:cNvPr>
          <p:cNvSpPr/>
          <p:nvPr/>
        </p:nvSpPr>
        <p:spPr bwMode="auto">
          <a:xfrm>
            <a:off x="683568" y="1844824"/>
            <a:ext cx="1872208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Rohbild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7259818-9F3F-4D7C-B7F6-2E962A9BD0DB}"/>
              </a:ext>
            </a:extLst>
          </p:cNvPr>
          <p:cNvSpPr/>
          <p:nvPr/>
        </p:nvSpPr>
        <p:spPr bwMode="auto">
          <a:xfrm>
            <a:off x="2628479" y="2096852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980A95-E92A-4E8D-893E-FF8EFEDF2188}"/>
              </a:ext>
            </a:extLst>
          </p:cNvPr>
          <p:cNvSpPr/>
          <p:nvPr/>
        </p:nvSpPr>
        <p:spPr bwMode="auto">
          <a:xfrm>
            <a:off x="3599892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Entrauschen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7AD2A7-76BC-4CC9-9350-A19547004DA8}"/>
              </a:ext>
            </a:extLst>
          </p:cNvPr>
          <p:cNvSpPr/>
          <p:nvPr/>
        </p:nvSpPr>
        <p:spPr bwMode="auto">
          <a:xfrm>
            <a:off x="6552220" y="186282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Zuschneiden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05906E9-3468-40D1-B072-58C36B3E916E}"/>
              </a:ext>
            </a:extLst>
          </p:cNvPr>
          <p:cNvSpPr/>
          <p:nvPr/>
        </p:nvSpPr>
        <p:spPr bwMode="auto">
          <a:xfrm>
            <a:off x="5688124" y="2078850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236DEE-C17B-48A9-A2CB-206F16610AF9}"/>
              </a:ext>
            </a:extLst>
          </p:cNvPr>
          <p:cNvSpPr/>
          <p:nvPr/>
        </p:nvSpPr>
        <p:spPr bwMode="auto">
          <a:xfrm>
            <a:off x="6552220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Farbfilter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C69E9E2-4E4D-42BF-AE31-E6BD5C4C5EDC}"/>
              </a:ext>
            </a:extLst>
          </p:cNvPr>
          <p:cNvSpPr/>
          <p:nvPr/>
        </p:nvSpPr>
        <p:spPr bwMode="auto">
          <a:xfrm>
            <a:off x="211596" y="4437112"/>
            <a:ext cx="8608876" cy="19225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76D73B-A61B-4988-ADD5-5742C93C0DDA}"/>
              </a:ext>
            </a:extLst>
          </p:cNvPr>
          <p:cNvSpPr/>
          <p:nvPr/>
        </p:nvSpPr>
        <p:spPr bwMode="auto">
          <a:xfrm>
            <a:off x="3638523" y="2906845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>
                <a:latin typeface="Arial" charset="0"/>
              </a:rPr>
              <a:t>Lanepixel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B6E9A5B-B169-4E79-8D73-521F30E4B22B}"/>
              </a:ext>
            </a:extLst>
          </p:cNvPr>
          <p:cNvSpPr/>
          <p:nvPr/>
        </p:nvSpPr>
        <p:spPr bwMode="auto">
          <a:xfrm>
            <a:off x="5379033" y="4608341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FBD301C-D9F5-4BB3-B011-F50A99FBFED6}"/>
              </a:ext>
            </a:extLst>
          </p:cNvPr>
          <p:cNvSpPr/>
          <p:nvPr/>
        </p:nvSpPr>
        <p:spPr bwMode="auto">
          <a:xfrm flipH="1">
            <a:off x="5379033" y="47729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8317861-DD3B-4167-A766-F206006226DF}"/>
              </a:ext>
            </a:extLst>
          </p:cNvPr>
          <p:cNvSpPr/>
          <p:nvPr/>
        </p:nvSpPr>
        <p:spPr bwMode="auto">
          <a:xfrm flipH="1">
            <a:off x="5379033" y="493661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9C425F5-B608-42EB-9D2F-7043DA1675FE}"/>
              </a:ext>
            </a:extLst>
          </p:cNvPr>
          <p:cNvSpPr/>
          <p:nvPr/>
        </p:nvSpPr>
        <p:spPr bwMode="auto">
          <a:xfrm flipH="1">
            <a:off x="5546735" y="508518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5D31654-C0BE-48C0-ABB9-F19137C5152A}"/>
              </a:ext>
            </a:extLst>
          </p:cNvPr>
          <p:cNvSpPr/>
          <p:nvPr/>
        </p:nvSpPr>
        <p:spPr bwMode="auto">
          <a:xfrm flipH="1">
            <a:off x="5546735" y="526702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A7B8B9A-226B-4272-98FB-DD25F66F61F0}"/>
              </a:ext>
            </a:extLst>
          </p:cNvPr>
          <p:cNvSpPr/>
          <p:nvPr/>
        </p:nvSpPr>
        <p:spPr bwMode="auto">
          <a:xfrm flipH="1">
            <a:off x="5546735" y="54488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2930A61-C1F3-478E-B64C-C5B5A2CEBDC7}"/>
              </a:ext>
            </a:extLst>
          </p:cNvPr>
          <p:cNvSpPr/>
          <p:nvPr/>
        </p:nvSpPr>
        <p:spPr bwMode="auto">
          <a:xfrm flipH="1">
            <a:off x="5712517" y="5623263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8F26732-C65B-4E83-8BC5-16CBE9E28052}"/>
              </a:ext>
            </a:extLst>
          </p:cNvPr>
          <p:cNvSpPr/>
          <p:nvPr/>
        </p:nvSpPr>
        <p:spPr bwMode="auto">
          <a:xfrm flipH="1">
            <a:off x="5724128" y="5805264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81A1333-B0F6-4456-A725-834852C35C05}"/>
              </a:ext>
            </a:extLst>
          </p:cNvPr>
          <p:cNvSpPr/>
          <p:nvPr/>
        </p:nvSpPr>
        <p:spPr bwMode="auto">
          <a:xfrm flipH="1">
            <a:off x="5724128" y="5974886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AE6D691-2B4A-42BF-9A5A-B999247DE749}"/>
              </a:ext>
            </a:extLst>
          </p:cNvPr>
          <p:cNvSpPr/>
          <p:nvPr/>
        </p:nvSpPr>
        <p:spPr bwMode="auto">
          <a:xfrm flipH="1">
            <a:off x="5868144" y="6144509"/>
            <a:ext cx="72008" cy="9719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7AB902C3-AB7B-4E5B-A6AA-1EE900DC6487}"/>
              </a:ext>
            </a:extLst>
          </p:cNvPr>
          <p:cNvSpPr/>
          <p:nvPr/>
        </p:nvSpPr>
        <p:spPr bwMode="auto">
          <a:xfrm rot="10800000">
            <a:off x="5670511" y="3147619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913FD641-04C1-4423-A120-18D7A968C0F2}"/>
              </a:ext>
            </a:extLst>
          </p:cNvPr>
          <p:cNvSpPr/>
          <p:nvPr/>
        </p:nvSpPr>
        <p:spPr bwMode="auto">
          <a:xfrm rot="10800000">
            <a:off x="2615882" y="3149723"/>
            <a:ext cx="791393" cy="180020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343869A-3B7C-4AE3-A46E-F91370F78026}"/>
              </a:ext>
            </a:extLst>
          </p:cNvPr>
          <p:cNvSpPr/>
          <p:nvPr/>
        </p:nvSpPr>
        <p:spPr bwMode="auto">
          <a:xfrm>
            <a:off x="645781" y="2904066"/>
            <a:ext cx="1908212" cy="64807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altLang="zh-CN" dirty="0" smtClean="0"/>
              <a:t>Fehler zum Soll</a:t>
            </a:r>
            <a:br>
              <a:rPr lang="de-DE" altLang="zh-CN" dirty="0" smtClean="0"/>
            </a:br>
            <a:r>
              <a:rPr lang="de-DE" altLang="zh-CN" dirty="0" smtClean="0"/>
              <a:t>aufintegrieren</a:t>
            </a:r>
            <a:r>
              <a:rPr lang="de-DE" altLang="zh-CN" dirty="0"/>
              <a:t> </a:t>
            </a:r>
            <a:endParaRPr kumimoji="0" lang="de-DE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720F63A7-BB3A-42ED-A009-ECD74F554866}"/>
              </a:ext>
            </a:extLst>
          </p:cNvPr>
          <p:cNvSpPr/>
          <p:nvPr/>
        </p:nvSpPr>
        <p:spPr bwMode="auto">
          <a:xfrm>
            <a:off x="7398314" y="2570641"/>
            <a:ext cx="198022" cy="277940"/>
          </a:xfrm>
          <a:prstGeom prst="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250825" y="488950"/>
            <a:ext cx="6877050" cy="838200"/>
          </a:xfrm>
        </p:spPr>
        <p:txBody>
          <a:bodyPr/>
          <a:lstStyle/>
          <a:p>
            <a:r>
              <a:rPr lang="de-DE" dirty="0" smtClean="0"/>
              <a:t>PID-Regelungsansatz   </a:t>
            </a:r>
            <a:br>
              <a:rPr lang="de-DE" dirty="0" smtClean="0"/>
            </a:br>
            <a:r>
              <a:rPr lang="de-DE" dirty="0" smtClean="0"/>
              <a:t> Bildverarbeitungspipeline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 smtClean="0"/>
              <a:t>Solllinie </a:t>
            </a:r>
            <a:r>
              <a:rPr lang="de-DE" altLang="zh-CN" dirty="0"/>
              <a:t>wird </a:t>
            </a:r>
            <a:r>
              <a:rPr lang="de-DE" altLang="zh-CN" dirty="0" smtClean="0"/>
              <a:t>definiert (</a:t>
            </a:r>
            <a:r>
              <a:rPr lang="de-DE" altLang="zh-CN" b="1" dirty="0" smtClean="0">
                <a:solidFill>
                  <a:srgbClr val="FF0000"/>
                </a:solidFill>
              </a:rPr>
              <a:t>rot</a:t>
            </a:r>
            <a:r>
              <a:rPr lang="de-DE" altLang="zh-CN" dirty="0" smtClean="0"/>
              <a:t>)</a:t>
            </a:r>
            <a:endParaRPr lang="de-DE" altLang="zh-CN" dirty="0"/>
          </a:p>
          <a:p>
            <a:r>
              <a:rPr lang="de-DE" altLang="zh-CN" dirty="0" smtClean="0"/>
              <a:t>Lanepixel nehmen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Abweichungen aufintegrieren (</a:t>
            </a:r>
            <a:r>
              <a:rPr lang="de-DE" altLang="zh-CN" b="1" dirty="0" smtClean="0"/>
              <a:t>schwarz</a:t>
            </a:r>
            <a:r>
              <a:rPr lang="de-DE" altLang="zh-CN" dirty="0"/>
              <a:t>)</a:t>
            </a:r>
          </a:p>
          <a:p>
            <a:r>
              <a:rPr lang="de-DE" altLang="zh-CN" dirty="0" smtClean="0"/>
              <a:t>Wert ~ durchschnittliche Querabweichung = Regeldifferenz für PID-Regler</a:t>
            </a:r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endParaRPr lang="de-DE" altLang="zh-CN" dirty="0" smtClean="0"/>
          </a:p>
          <a:p>
            <a:pPr>
              <a:buNone/>
            </a:pPr>
            <a:endParaRPr lang="de-DE" altLang="zh-CN" dirty="0" smtClean="0"/>
          </a:p>
          <a:p>
            <a:pPr>
              <a:buFont typeface="Wingdings"/>
              <a:buChar char="à"/>
            </a:pPr>
            <a:r>
              <a:rPr lang="de-DE" altLang="zh-CN" dirty="0" smtClean="0">
                <a:sym typeface="Wingdings" pitchFamily="2" charset="2"/>
              </a:rPr>
              <a:t>Funktioniert im Idealfall sehr gut wegen Parametertuning</a:t>
            </a:r>
          </a:p>
          <a:p>
            <a:pPr>
              <a:buNone/>
            </a:pPr>
            <a:r>
              <a:rPr lang="de-DE" altLang="zh-CN" dirty="0" smtClean="0"/>
              <a:t>Problematisch bei: Bildrateneinbruch, anderen Geschwindigkeiten</a:t>
            </a:r>
            <a:endParaRPr lang="de-DE" altLang="zh-CN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928662" y="3143248"/>
            <a:ext cx="5101253" cy="2143438"/>
            <a:chOff x="838899" y="3541513"/>
            <a:chExt cx="5101253" cy="2143438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900F67AD-FF38-4221-8528-26FBE5295370}"/>
                </a:ext>
              </a:extLst>
            </p:cNvPr>
            <p:cNvSpPr/>
            <p:nvPr/>
          </p:nvSpPr>
          <p:spPr bwMode="auto">
            <a:xfrm>
              <a:off x="838899" y="3624044"/>
              <a:ext cx="1904853" cy="1946246"/>
            </a:xfrm>
            <a:custGeom>
              <a:avLst/>
              <a:gdLst>
                <a:gd name="connsiteX0" fmla="*/ 1518407 w 1904853"/>
                <a:gd name="connsiteY0" fmla="*/ 0 h 1946246"/>
                <a:gd name="connsiteX1" fmla="*/ 1803633 w 1904853"/>
                <a:gd name="connsiteY1" fmla="*/ 696286 h 1946246"/>
                <a:gd name="connsiteX2" fmla="*/ 0 w 1904853"/>
                <a:gd name="connsiteY2" fmla="*/ 1946246 h 19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4853" h="1946246">
                  <a:moveTo>
                    <a:pt x="1518407" y="0"/>
                  </a:moveTo>
                  <a:cubicBezTo>
                    <a:pt x="1787554" y="185956"/>
                    <a:pt x="2056701" y="371912"/>
                    <a:pt x="1803633" y="696286"/>
                  </a:cubicBezTo>
                  <a:cubicBezTo>
                    <a:pt x="1550565" y="1020660"/>
                    <a:pt x="775282" y="1483453"/>
                    <a:pt x="0" y="1946246"/>
                  </a:cubicBezTo>
                </a:path>
              </a:pathLst>
            </a:cu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2657041" y="3541513"/>
              <a:ext cx="3283111" cy="2143438"/>
              <a:chOff x="2657041" y="3541513"/>
              <a:chExt cx="3283111" cy="2143438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01E0314-B04F-4ED7-83D7-93BF1339AD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024719" y="3556932"/>
                <a:ext cx="915433" cy="2032308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3A43E4F-08C6-4161-A953-A71CE9BEFAD0}"/>
                  </a:ext>
                </a:extLst>
              </p:cNvPr>
              <p:cNvSpPr/>
              <p:nvPr/>
            </p:nvSpPr>
            <p:spPr bwMode="auto">
              <a:xfrm>
                <a:off x="3942826" y="3556932"/>
                <a:ext cx="1895912" cy="2072081"/>
              </a:xfrm>
              <a:custGeom>
                <a:avLst/>
                <a:gdLst>
                  <a:gd name="connsiteX0" fmla="*/ 1895912 w 1895912"/>
                  <a:gd name="connsiteY0" fmla="*/ 2072081 h 2072081"/>
                  <a:gd name="connsiteX1" fmla="*/ 1585519 w 1895912"/>
                  <a:gd name="connsiteY1" fmla="*/ 1367406 h 2072081"/>
                  <a:gd name="connsiteX2" fmla="*/ 1006679 w 1895912"/>
                  <a:gd name="connsiteY2" fmla="*/ 645952 h 2072081"/>
                  <a:gd name="connsiteX3" fmla="*/ 0 w 1895912"/>
                  <a:gd name="connsiteY3" fmla="*/ 0 h 207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95912" h="2072081">
                    <a:moveTo>
                      <a:pt x="1895912" y="2072081"/>
                    </a:moveTo>
                    <a:cubicBezTo>
                      <a:pt x="1814818" y="1838587"/>
                      <a:pt x="1733724" y="1605094"/>
                      <a:pt x="1585519" y="1367406"/>
                    </a:cubicBezTo>
                    <a:cubicBezTo>
                      <a:pt x="1437314" y="1129718"/>
                      <a:pt x="1270932" y="873853"/>
                      <a:pt x="1006679" y="645952"/>
                    </a:cubicBezTo>
                    <a:cubicBezTo>
                      <a:pt x="742426" y="418051"/>
                      <a:pt x="371213" y="209025"/>
                      <a:pt x="0" y="0"/>
                    </a:cubicBezTo>
                  </a:path>
                </a:pathLst>
              </a:custGeom>
              <a:noFill/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345C868C-F977-45AC-BEEC-5A992872E2B7}"/>
                  </a:ext>
                </a:extLst>
              </p:cNvPr>
              <p:cNvCxnSpPr/>
              <p:nvPr/>
            </p:nvCxnSpPr>
            <p:spPr bwMode="auto">
              <a:xfrm>
                <a:off x="4016607" y="3541513"/>
                <a:ext cx="100811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ED8C604E-F605-437D-8D5D-B170FD6224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41467" y="3717032"/>
                <a:ext cx="749098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A6026CF3-F584-439B-9926-1D0E0BFA93B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716016" y="3933056"/>
                <a:ext cx="504056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C17B2DFB-8F03-47BC-B973-747782EB5F23}"/>
                  </a:ext>
                </a:extLst>
              </p:cNvPr>
              <p:cNvCxnSpPr/>
              <p:nvPr/>
            </p:nvCxnSpPr>
            <p:spPr bwMode="auto">
              <a:xfrm>
                <a:off x="4967716" y="4149080"/>
                <a:ext cx="360040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65A568C1-D151-4F91-ACC4-935134F41D82}"/>
                  </a:ext>
                </a:extLst>
              </p:cNvPr>
              <p:cNvCxnSpPr/>
              <p:nvPr/>
            </p:nvCxnSpPr>
            <p:spPr bwMode="auto">
              <a:xfrm>
                <a:off x="5148064" y="4365104"/>
                <a:ext cx="28803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86A2111A-FA07-48A8-AB7C-FC78059A082A}"/>
                  </a:ext>
                </a:extLst>
              </p:cNvPr>
              <p:cNvCxnSpPr/>
              <p:nvPr/>
            </p:nvCxnSpPr>
            <p:spPr bwMode="auto">
              <a:xfrm>
                <a:off x="5327756" y="4592972"/>
                <a:ext cx="216352" cy="0"/>
              </a:xfrm>
              <a:prstGeom prst="straightConnector1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00D747F4-7F34-4D71-8564-1DBF380CE9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657041" y="3547103"/>
                <a:ext cx="1014065" cy="204213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  <a:headEnd type="none" w="med" len="med"/>
                <a:tailEnd type="none" w="med" len="med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箭头: 右 19">
                <a:extLst>
                  <a:ext uri="{FF2B5EF4-FFF2-40B4-BE49-F238E27FC236}">
                    <a16:creationId xmlns:a16="http://schemas.microsoft.com/office/drawing/2014/main" id="{53033525-E74E-4106-BAB7-4B153EC242EF}"/>
                  </a:ext>
                </a:extLst>
              </p:cNvPr>
              <p:cNvSpPr/>
              <p:nvPr/>
            </p:nvSpPr>
            <p:spPr bwMode="auto">
              <a:xfrm rot="16200000">
                <a:off x="3934855" y="4795696"/>
                <a:ext cx="1008112" cy="770397"/>
              </a:xfrm>
              <a:prstGeom prst="rightArrow">
                <a:avLst/>
              </a:prstGeom>
              <a:solidFill>
                <a:schemeClr val="accent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" name="箭头: 右 20">
                <a:extLst>
                  <a:ext uri="{FF2B5EF4-FFF2-40B4-BE49-F238E27FC236}">
                    <a16:creationId xmlns:a16="http://schemas.microsoft.com/office/drawing/2014/main" id="{F6D1B18C-D669-4DBF-A984-4C06C62C3B3E}"/>
                  </a:ext>
                </a:extLst>
              </p:cNvPr>
              <p:cNvSpPr/>
              <p:nvPr/>
            </p:nvSpPr>
            <p:spPr bwMode="auto">
              <a:xfrm rot="14630582">
                <a:off x="3861628" y="3850246"/>
                <a:ext cx="749098" cy="400073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49263" rtl="0" eaLnBrk="1" fontAlgn="base" latinLnBrk="0" hangingPunct="1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PID-Regelungsansatz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Regeldifferenz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3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51520" y="3789040"/>
            <a:ext cx="7201496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400" b="1" dirty="0" smtClean="0">
                <a:solidFill>
                  <a:schemeClr val="tx1"/>
                </a:solidFill>
              </a:rPr>
              <a:t>MPC-Regelungsansatz</a:t>
            </a:r>
            <a:endParaRPr lang="de-DE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</a:t>
            </a:r>
            <a:br>
              <a:rPr lang="de-DE" dirty="0" smtClean="0"/>
            </a:br>
            <a:r>
              <a:rPr lang="de-DE" dirty="0" smtClean="0"/>
              <a:t> (Lineare) Modellprädiktive Regelung (MPC)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Setze die Stellgröße so, dass die gewichtete Summe der quadratischen Zustandsabweichungen und Stellgrößen minimal ist, d.h.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mit Nebenbedingungen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QP Formulierung [1] robust lösbar (z.B. </a:t>
            </a:r>
            <a:r>
              <a:rPr lang="de-DE" dirty="0" err="1" smtClean="0">
                <a:sym typeface="Wingdings" panose="05000000000000000000" pitchFamily="2" charset="2"/>
              </a:rPr>
              <a:t>Goldfarb</a:t>
            </a:r>
            <a:r>
              <a:rPr lang="de-DE" dirty="0" smtClean="0">
                <a:sym typeface="Wingdings" panose="05000000000000000000" pitchFamily="2" charset="2"/>
              </a:rPr>
              <a:t>-</a:t>
            </a:r>
            <a:r>
              <a:rPr lang="de-DE" dirty="0" err="1" smtClean="0">
                <a:sym typeface="Wingdings" panose="05000000000000000000" pitchFamily="2" charset="2"/>
              </a:rPr>
              <a:t>Idnani</a:t>
            </a:r>
            <a:r>
              <a:rPr lang="de-DE" dirty="0" smtClean="0">
                <a:sym typeface="Wingdings" panose="05000000000000000000" pitchFamily="2" charset="2"/>
              </a:rPr>
              <a:t>-Methode [2])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Robust gegenüber niedrigen Bildraten (z.B. bei hoher Auslastung)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Stellgrößenbeschränkungen werden beachtet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214282" y="5643578"/>
            <a:ext cx="8143932" cy="950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aseline="30000" dirty="0" smtClean="0">
                <a:solidFill>
                  <a:schemeClr val="tx1"/>
                </a:solidFill>
              </a:rPr>
              <a:t> [1]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Bemporad</a:t>
            </a:r>
            <a:r>
              <a:rPr lang="en-US" sz="1200" dirty="0" smtClean="0">
                <a:solidFill>
                  <a:schemeClr val="tx1"/>
                </a:solidFill>
              </a:rPr>
              <a:t>, Alberto, and Manfred </a:t>
            </a:r>
            <a:r>
              <a:rPr lang="en-US" sz="1200" dirty="0" err="1" smtClean="0">
                <a:solidFill>
                  <a:schemeClr val="tx1"/>
                </a:solidFill>
              </a:rPr>
              <a:t>Morari</a:t>
            </a:r>
            <a:r>
              <a:rPr lang="en-US" sz="1200" dirty="0" smtClean="0">
                <a:solidFill>
                  <a:schemeClr val="tx1"/>
                </a:solidFill>
              </a:rPr>
              <a:t>. "Robust model predictive control: A survey." </a:t>
            </a:r>
            <a:r>
              <a:rPr lang="en-US" sz="1200" i="1" dirty="0" smtClean="0">
                <a:solidFill>
                  <a:schemeClr val="tx1"/>
                </a:solidFill>
              </a:rPr>
              <a:t>Robustness in identification and control</a:t>
            </a:r>
            <a:r>
              <a:rPr lang="en-US" sz="1200" dirty="0" smtClean="0">
                <a:solidFill>
                  <a:schemeClr val="tx1"/>
                </a:solidFill>
              </a:rPr>
              <a:t>. Springer, London, 1999. 207-226.</a:t>
            </a:r>
          </a:p>
          <a:p>
            <a:r>
              <a:rPr lang="en-US" sz="1200" baseline="30000" dirty="0" smtClean="0">
                <a:solidFill>
                  <a:schemeClr val="tx1"/>
                </a:solidFill>
              </a:rPr>
              <a:t>[2]</a:t>
            </a:r>
            <a:r>
              <a:rPr lang="en-US" sz="1200" dirty="0" smtClean="0">
                <a:solidFill>
                  <a:schemeClr val="tx1"/>
                </a:solidFill>
              </a:rPr>
              <a:t> Goldfarb, Donald, and Ashok </a:t>
            </a:r>
            <a:r>
              <a:rPr lang="en-US" sz="1200" dirty="0" err="1" smtClean="0">
                <a:solidFill>
                  <a:schemeClr val="tx1"/>
                </a:solidFill>
              </a:rPr>
              <a:t>Idnani</a:t>
            </a:r>
            <a:r>
              <a:rPr lang="en-US" sz="1200" dirty="0" smtClean="0">
                <a:solidFill>
                  <a:schemeClr val="tx1"/>
                </a:solidFill>
              </a:rPr>
              <a:t>. "A numerically stable dual method for solving strictly convex quadratic programs." </a:t>
            </a:r>
            <a:r>
              <a:rPr lang="en-US" sz="1200" i="1" dirty="0" smtClean="0">
                <a:solidFill>
                  <a:schemeClr val="tx1"/>
                </a:solidFill>
              </a:rPr>
              <a:t>Mathematical programming</a:t>
            </a:r>
            <a:r>
              <a:rPr lang="en-US" sz="1200" dirty="0" smtClean="0">
                <a:solidFill>
                  <a:schemeClr val="tx1"/>
                </a:solidFill>
              </a:rPr>
              <a:t> 27.1 (1983): 1-33.</a:t>
            </a:r>
          </a:p>
          <a:p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11" name="Grafik 10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642909" y="2214553"/>
            <a:ext cx="7532629" cy="644652"/>
          </a:xfrm>
          <a:prstGeom prst="rect">
            <a:avLst/>
          </a:prstGeom>
        </p:spPr>
      </p:pic>
      <p:pic>
        <p:nvPicPr>
          <p:cNvPr id="10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" y="3357562"/>
            <a:ext cx="3696121" cy="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2FE226-E6BE-4745-917D-521A004C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Vorverarbeitung + Bildtransformation + Farbfilterung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Bild in horizontale Teilbilder unterteilen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Maxima der Spaltenhistogramme der Teilbilder = erkannter Linienpunkt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zh-CN" dirty="0" smtClean="0"/>
              <a:t>Aus Linienpunkten (</a:t>
            </a:r>
            <a:r>
              <a:rPr lang="de-DE" altLang="zh-CN" b="1" dirty="0" smtClean="0">
                <a:solidFill>
                  <a:schemeClr val="accent2"/>
                </a:solidFill>
              </a:rPr>
              <a:t>blau </a:t>
            </a:r>
            <a:r>
              <a:rPr lang="de-DE" altLang="zh-CN" dirty="0" smtClean="0"/>
              <a:t>und</a:t>
            </a:r>
            <a:r>
              <a:rPr lang="de-DE" altLang="zh-CN" b="1" dirty="0" smtClean="0">
                <a:solidFill>
                  <a:schemeClr val="accent2"/>
                </a:solidFill>
              </a:rPr>
              <a:t> </a:t>
            </a:r>
            <a:r>
              <a:rPr lang="de-DE" altLang="zh-CN" b="1" dirty="0" smtClean="0">
                <a:solidFill>
                  <a:srgbClr val="F17575"/>
                </a:solidFill>
              </a:rPr>
              <a:t>pink</a:t>
            </a:r>
            <a:r>
              <a:rPr lang="de-DE" altLang="zh-CN" dirty="0" smtClean="0"/>
              <a:t>) die Wegpunkte berechnen (</a:t>
            </a:r>
            <a:r>
              <a:rPr lang="de-DE" altLang="zh-CN" b="1" dirty="0" smtClean="0">
                <a:solidFill>
                  <a:srgbClr val="00B050"/>
                </a:solidFill>
              </a:rPr>
              <a:t>grün</a:t>
            </a:r>
            <a:r>
              <a:rPr lang="de-DE" altLang="zh-CN" dirty="0" smtClean="0"/>
              <a:t>)</a:t>
            </a:r>
            <a:br>
              <a:rPr lang="de-DE" altLang="zh-CN" dirty="0" smtClean="0"/>
            </a:br>
            <a:r>
              <a:rPr lang="de-DE" altLang="zh-CN" dirty="0" smtClean="0"/>
              <a:t>(Punkte hier durchgängig dargestellt)</a:t>
            </a:r>
            <a:r>
              <a:rPr lang="de-DE" altLang="zh-CN" dirty="0"/>
              <a:t/>
            </a:r>
            <a:br>
              <a:rPr lang="de-DE" altLang="zh-CN" dirty="0"/>
            </a:br>
            <a:endParaRPr lang="de-DE" altLang="zh-CN" dirty="0" smtClean="0"/>
          </a:p>
        </p:txBody>
      </p:sp>
      <p:sp>
        <p:nvSpPr>
          <p:cNvPr id="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MPC-Regelungsansatz </a:t>
            </a:r>
            <a:br>
              <a:rPr lang="de-DE" dirty="0" smtClean="0"/>
            </a:br>
            <a:r>
              <a:rPr lang="de-DE" dirty="0" smtClean="0"/>
              <a:t> Wegpunktberechnung</a:t>
            </a:r>
            <a:endParaRPr lang="en-US" dirty="0"/>
          </a:p>
        </p:txBody>
      </p:sp>
      <p:sp>
        <p:nvSpPr>
          <p:cNvPr id="38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3332157" y="358118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F1757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5048573" y="358118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1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1615741" y="3581184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2" name="任意多边形: 形状 10">
            <a:extLst>
              <a:ext uri="{FF2B5EF4-FFF2-40B4-BE49-F238E27FC236}">
                <a16:creationId xmlns:a16="http://schemas.microsoft.com/office/drawing/2014/main" id="{900F67AD-FF38-4221-8528-26FBE5295370}"/>
              </a:ext>
            </a:extLst>
          </p:cNvPr>
          <p:cNvSpPr/>
          <p:nvPr/>
        </p:nvSpPr>
        <p:spPr bwMode="auto">
          <a:xfrm>
            <a:off x="4190365" y="3581183"/>
            <a:ext cx="581855" cy="2746345"/>
          </a:xfrm>
          <a:custGeom>
            <a:avLst/>
            <a:gdLst>
              <a:gd name="connsiteX0" fmla="*/ 1518407 w 1904853"/>
              <a:gd name="connsiteY0" fmla="*/ 0 h 1946246"/>
              <a:gd name="connsiteX1" fmla="*/ 1803633 w 1904853"/>
              <a:gd name="connsiteY1" fmla="*/ 696286 h 1946246"/>
              <a:gd name="connsiteX2" fmla="*/ 0 w 1904853"/>
              <a:gd name="connsiteY2" fmla="*/ 1946246 h 1946246"/>
              <a:gd name="connsiteX0" fmla="*/ 489707 w 876153"/>
              <a:gd name="connsiteY0" fmla="*/ 0 h 1903384"/>
              <a:gd name="connsiteX1" fmla="*/ 774933 w 876153"/>
              <a:gd name="connsiteY1" fmla="*/ 696286 h 1903384"/>
              <a:gd name="connsiteX2" fmla="*/ 0 w 876153"/>
              <a:gd name="connsiteY2" fmla="*/ 1903384 h 1903384"/>
              <a:gd name="connsiteX0" fmla="*/ 489860 w 876306"/>
              <a:gd name="connsiteY0" fmla="*/ 0 h 1903384"/>
              <a:gd name="connsiteX1" fmla="*/ 775086 w 876306"/>
              <a:gd name="connsiteY1" fmla="*/ 696286 h 1903384"/>
              <a:gd name="connsiteX2" fmla="*/ 153 w 876306"/>
              <a:gd name="connsiteY2" fmla="*/ 1903384 h 1903384"/>
              <a:gd name="connsiteX0" fmla="*/ 623330 w 697507"/>
              <a:gd name="connsiteY0" fmla="*/ 0 h 1903384"/>
              <a:gd name="connsiteX1" fmla="*/ 108456 w 697507"/>
              <a:gd name="connsiteY1" fmla="*/ 753436 h 1903384"/>
              <a:gd name="connsiteX2" fmla="*/ 133623 w 697507"/>
              <a:gd name="connsiteY2" fmla="*/ 1903384 h 1903384"/>
              <a:gd name="connsiteX0" fmla="*/ 623330 w 678592"/>
              <a:gd name="connsiteY0" fmla="*/ 0 h 1903384"/>
              <a:gd name="connsiteX1" fmla="*/ 108456 w 678592"/>
              <a:gd name="connsiteY1" fmla="*/ 753436 h 1903384"/>
              <a:gd name="connsiteX2" fmla="*/ 133623 w 678592"/>
              <a:gd name="connsiteY2" fmla="*/ 1903384 h 1903384"/>
              <a:gd name="connsiteX0" fmla="*/ 515186 w 570448"/>
              <a:gd name="connsiteY0" fmla="*/ 0 h 1903384"/>
              <a:gd name="connsiteX1" fmla="*/ 312 w 570448"/>
              <a:gd name="connsiteY1" fmla="*/ 753436 h 1903384"/>
              <a:gd name="connsiteX2" fmla="*/ 25479 w 570448"/>
              <a:gd name="connsiteY2" fmla="*/ 1903384 h 1903384"/>
              <a:gd name="connsiteX0" fmla="*/ 514874 w 571695"/>
              <a:gd name="connsiteY0" fmla="*/ 0 h 1903384"/>
              <a:gd name="connsiteX1" fmla="*/ 0 w 571695"/>
              <a:gd name="connsiteY1" fmla="*/ 753436 h 1903384"/>
              <a:gd name="connsiteX2" fmla="*/ 25167 w 571695"/>
              <a:gd name="connsiteY2" fmla="*/ 1903384 h 1903384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739018"/>
              <a:gd name="connsiteY0" fmla="*/ 0 h 1946246"/>
              <a:gd name="connsiteX1" fmla="*/ 713851 w 739018"/>
              <a:gd name="connsiteY1" fmla="*/ 796298 h 1946246"/>
              <a:gd name="connsiteX2" fmla="*/ 739018 w 739018"/>
              <a:gd name="connsiteY2" fmla="*/ 1946246 h 1946246"/>
              <a:gd name="connsiteX0" fmla="*/ 0 w 1010480"/>
              <a:gd name="connsiteY0" fmla="*/ 0 h 2303433"/>
              <a:gd name="connsiteX1" fmla="*/ 985313 w 1010480"/>
              <a:gd name="connsiteY1" fmla="*/ 1153485 h 2303433"/>
              <a:gd name="connsiteX2" fmla="*/ 1010480 w 1010480"/>
              <a:gd name="connsiteY2" fmla="*/ 2303433 h 2303433"/>
              <a:gd name="connsiteX0" fmla="*/ 0 w 1010480"/>
              <a:gd name="connsiteY0" fmla="*/ 0 h 2960658"/>
              <a:gd name="connsiteX1" fmla="*/ 985313 w 1010480"/>
              <a:gd name="connsiteY1" fmla="*/ 1153485 h 2960658"/>
              <a:gd name="connsiteX2" fmla="*/ 1010480 w 1010480"/>
              <a:gd name="connsiteY2" fmla="*/ 2960658 h 2960658"/>
              <a:gd name="connsiteX0" fmla="*/ 0 w 1010480"/>
              <a:gd name="connsiteY0" fmla="*/ 0 h 3046383"/>
              <a:gd name="connsiteX1" fmla="*/ 985313 w 1010480"/>
              <a:gd name="connsiteY1" fmla="*/ 1153485 h 3046383"/>
              <a:gd name="connsiteX2" fmla="*/ 1010480 w 1010480"/>
              <a:gd name="connsiteY2" fmla="*/ 3046383 h 3046383"/>
              <a:gd name="connsiteX0" fmla="*/ 0 w 1010480"/>
              <a:gd name="connsiteY0" fmla="*/ 0 h 2746345"/>
              <a:gd name="connsiteX1" fmla="*/ 985313 w 1010480"/>
              <a:gd name="connsiteY1" fmla="*/ 1153485 h 2746345"/>
              <a:gd name="connsiteX2" fmla="*/ 1010480 w 1010480"/>
              <a:gd name="connsiteY2" fmla="*/ 2746345 h 2746345"/>
              <a:gd name="connsiteX0" fmla="*/ 0 w 1010480"/>
              <a:gd name="connsiteY0" fmla="*/ 0 h 2746345"/>
              <a:gd name="connsiteX1" fmla="*/ 985313 w 1010480"/>
              <a:gd name="connsiteY1" fmla="*/ 1482098 h 2746345"/>
              <a:gd name="connsiteX2" fmla="*/ 1010480 w 1010480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753305"/>
              <a:gd name="connsiteY0" fmla="*/ 0 h 2746345"/>
              <a:gd name="connsiteX1" fmla="*/ 728138 w 753305"/>
              <a:gd name="connsiteY1" fmla="*/ 1482098 h 2746345"/>
              <a:gd name="connsiteX2" fmla="*/ 753305 w 753305"/>
              <a:gd name="connsiteY2" fmla="*/ 2746345 h 2746345"/>
              <a:gd name="connsiteX0" fmla="*/ 0 w 581855"/>
              <a:gd name="connsiteY0" fmla="*/ 0 h 2746345"/>
              <a:gd name="connsiteX1" fmla="*/ 556688 w 581855"/>
              <a:gd name="connsiteY1" fmla="*/ 1482098 h 2746345"/>
              <a:gd name="connsiteX2" fmla="*/ 581855 w 581855"/>
              <a:gd name="connsiteY2" fmla="*/ 2746345 h 27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855" h="2746345">
                <a:moveTo>
                  <a:pt x="0" y="0"/>
                </a:moveTo>
                <a:cubicBezTo>
                  <a:pt x="340584" y="243106"/>
                  <a:pt x="566868" y="957699"/>
                  <a:pt x="556688" y="1482098"/>
                </a:cubicBezTo>
                <a:cubicBezTo>
                  <a:pt x="589370" y="2620859"/>
                  <a:pt x="571325" y="1983514"/>
                  <a:pt x="581855" y="2746345"/>
                </a:cubicBez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43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3914012" y="623446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6234462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5802414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/>
          <p:cNvSpPr/>
          <p:nvPr/>
        </p:nvSpPr>
        <p:spPr bwMode="auto">
          <a:xfrm>
            <a:off x="3717046" y="558639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3688447" y="473833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3694547" y="5535590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3502576" y="3905571"/>
            <a:ext cx="451130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57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3914012" y="537618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5376183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772220" y="494413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3833973" y="450627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692181" y="4506270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4578270" y="4121595"/>
            <a:ext cx="858208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1985982" y="412159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9">
            <a:extLst>
              <a:ext uri="{FF2B5EF4-FFF2-40B4-BE49-F238E27FC236}">
                <a16:creationId xmlns:a16="http://schemas.microsoft.com/office/drawing/2014/main" id="{A6026CF3-F584-439B-9926-1D0E0BFA93B6}"/>
              </a:ext>
            </a:extLst>
          </p:cNvPr>
          <p:cNvCxnSpPr>
            <a:cxnSpLocks/>
          </p:cNvCxnSpPr>
          <p:nvPr/>
        </p:nvCxnSpPr>
        <p:spPr bwMode="auto">
          <a:xfrm>
            <a:off x="2197594" y="4944135"/>
            <a:ext cx="2560673" cy="0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53"/>
          <p:cNvSpPr/>
          <p:nvPr/>
        </p:nvSpPr>
        <p:spPr bwMode="auto">
          <a:xfrm>
            <a:off x="2000232" y="5572140"/>
            <a:ext cx="451130" cy="8572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Trapezoid 24"/>
          <p:cNvSpPr/>
          <p:nvPr/>
        </p:nvSpPr>
        <p:spPr bwMode="auto">
          <a:xfrm flipV="1">
            <a:off x="1142976" y="3571876"/>
            <a:ext cx="6643734" cy="2786082"/>
          </a:xfrm>
          <a:prstGeom prst="trapezoid">
            <a:avLst>
              <a:gd name="adj" fmla="val 51721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GNOR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,955"/>
  <p:tag name="ORIGINALWIDTH" val="4232,471"/>
  <p:tag name="LATEXADDIN" val="\documentclass{article}&#10;\usepackage{amsmath}&#10;\pagestyle{empty}&#10;\begin{document}&#10;&#10;\begin{align*}&#10; \min_u f(x,u) &amp;=&#10; \sum_{t=0}^{n} (x_i - x_{ref,i})^TQ(x_i - x_{ref,i}) + \sum_{t=0}^{n-1} (u_i - u_{ref,i})^TP(u_i - u_{ref,i})&#10;\end{align*}&#10;&#10;&#10;\end{document}"/>
  <p:tag name="IGUANATEXSIZE" val="20"/>
  <p:tag name="IGUANATEXCURSOR" val="10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9,94"/>
  <p:tag name="ORIGINALWIDTH" val="2050,244"/>
  <p:tag name="LATEXADDIN" val="\documentclass{article}&#10;\usepackage{amsmath}&#10;\pagestyle{empty}&#10;\begin{document}&#10;&#10;&#10;\begin{align*}&#10;x_0 &#10;&amp; = gegeben\\&#10;x_{i}&#10;&amp; = Ax_{i-1} + Bu_{i-1} \quad \text{for} \quad 1 \leq i \leq n\\&#10;U_L&#10;&amp; \leq u_i \leq U_U \quad \text{for} \quad 0 \leq i \leq n-1&#10;\end{align*}&#10;&#10;&#10;\end{document}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ESLayout">
  <a:themeElements>
    <a:clrScheme name="1_H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DCA00"/>
      </a:accent1>
      <a:accent2>
        <a:srgbClr val="005AA9"/>
      </a:accent2>
      <a:accent3>
        <a:srgbClr val="FFFFFF"/>
      </a:accent3>
      <a:accent4>
        <a:srgbClr val="000000"/>
      </a:accent4>
      <a:accent5>
        <a:srgbClr val="FEE1AA"/>
      </a:accent5>
      <a:accent6>
        <a:srgbClr val="005199"/>
      </a:accent6>
      <a:hlink>
        <a:srgbClr val="005AA9"/>
      </a:hlink>
      <a:folHlink>
        <a:srgbClr val="B5B5B5"/>
      </a:folHlink>
    </a:clrScheme>
    <a:fontScheme name="1_H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449263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>
    <a:extraClrScheme>
      <a:clrScheme name="1_H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DCA00"/>
        </a:accent1>
        <a:accent2>
          <a:srgbClr val="005AA9"/>
        </a:accent2>
        <a:accent3>
          <a:srgbClr val="FFFFFF"/>
        </a:accent3>
        <a:accent4>
          <a:srgbClr val="000000"/>
        </a:accent4>
        <a:accent5>
          <a:srgbClr val="FEE1AA"/>
        </a:accent5>
        <a:accent6>
          <a:srgbClr val="005199"/>
        </a:accent6>
        <a:hlink>
          <a:srgbClr val="005AA9"/>
        </a:hlink>
        <a:folHlink>
          <a:srgbClr val="B5B5B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451</Words>
  <Application>Microsoft Office PowerPoint</Application>
  <PresentationFormat>Bildschirmpräsentation (4:3)</PresentationFormat>
  <Paragraphs>153</Paragraphs>
  <Slides>19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Arial</vt:lpstr>
      <vt:lpstr>Cambria Math</vt:lpstr>
      <vt:lpstr>Courier New</vt:lpstr>
      <vt:lpstr>Stafford</vt:lpstr>
      <vt:lpstr>Symbol</vt:lpstr>
      <vt:lpstr>Tahoma</vt:lpstr>
      <vt:lpstr>Times New Roman</vt:lpstr>
      <vt:lpstr>Wingdings</vt:lpstr>
      <vt:lpstr>ESLayout</vt:lpstr>
      <vt:lpstr>Crash Test Dummies</vt:lpstr>
      <vt:lpstr>Inhaltsverzeichnis</vt:lpstr>
      <vt:lpstr>PowerPoint-Präsentation</vt:lpstr>
      <vt:lpstr>PID-Regelungsansatz  Overview</vt:lpstr>
      <vt:lpstr>PID-Regelungsansatz     Bildverarbeitungspipeline</vt:lpstr>
      <vt:lpstr>PID-Regelungsansatz   Regeldifferenz</vt:lpstr>
      <vt:lpstr>PowerPoint-Präsentation</vt:lpstr>
      <vt:lpstr>MPC-Regelungsansatz  (Lineare) Modellprädiktive Regelung (MPC)</vt:lpstr>
      <vt:lpstr>MPC-Regelungsansatz   Wegpunktberechnung</vt:lpstr>
      <vt:lpstr>MPC-Regelungsansatz  Wegpunkte  Solltrajektorie</vt:lpstr>
      <vt:lpstr>MPC-Regelungsansatz  Features und Probleme</vt:lpstr>
      <vt:lpstr>PowerPoint-Präsentation</vt:lpstr>
      <vt:lpstr>Schilderkennung  Pipeline 1</vt:lpstr>
      <vt:lpstr>Schilderkennung  Pipeline 2</vt:lpstr>
      <vt:lpstr>Schilderkennung  Distanz zum Schild berechnen</vt:lpstr>
      <vt:lpstr>Schilderkennung  Erkannte Schilder</vt:lpstr>
      <vt:lpstr>Kurzdemo</vt:lpstr>
      <vt:lpstr>Fazit &amp; Ausblick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Titel / the Titel</dc:title>
  <dc:creator>Ralf Steinmetz</dc:creator>
  <cp:lastModifiedBy>David David</cp:lastModifiedBy>
  <cp:revision>1314</cp:revision>
  <cp:lastPrinted>2015-06-16T08:01:12Z</cp:lastPrinted>
  <dcterms:modified xsi:type="dcterms:W3CDTF">2019-03-10T22:55:06Z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D">
    <vt:lpwstr>123bb053-ad6c-46a1-9234-a71650388708</vt:lpwstr>
  </property>
  <property fmtid="{D5CDD505-2E9C-101B-9397-08002B2CF9AE}" pid="3" name="LISKOMID">
    <vt:lpwstr>591d73a1-fdec-4118-9d1b-e68bb7c6a0b0</vt:lpwstr>
  </property>
</Properties>
</file>